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0"/>
  </p:notesMasterIdLst>
  <p:handoutMasterIdLst>
    <p:handoutMasterId r:id="rId21"/>
  </p:handoutMasterIdLst>
  <p:sldIdLst>
    <p:sldId id="258" r:id="rId5"/>
    <p:sldId id="270" r:id="rId6"/>
    <p:sldId id="261" r:id="rId7"/>
    <p:sldId id="271" r:id="rId8"/>
    <p:sldId id="262" r:id="rId9"/>
    <p:sldId id="263" r:id="rId10"/>
    <p:sldId id="260" r:id="rId11"/>
    <p:sldId id="264" r:id="rId12"/>
    <p:sldId id="265" r:id="rId13"/>
    <p:sldId id="266" r:id="rId14"/>
    <p:sldId id="269" r:id="rId15"/>
    <p:sldId id="267" r:id="rId16"/>
    <p:sldId id="268" r:id="rId17"/>
    <p:sldId id="273" r:id="rId18"/>
    <p:sldId id="272" r:id="rId19"/>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035"/>
    <a:srgbClr val="B20828"/>
    <a:srgbClr val="B30838"/>
    <a:srgbClr val="AB1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59735-7D53-4609-A679-C150F2B96ACC}"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B7A5716E-2BAD-4993-AD20-32ED92B97BF4}">
      <dgm:prSet/>
      <dgm:spPr/>
      <dgm:t>
        <a:bodyPr/>
        <a:lstStyle/>
        <a:p>
          <a:pPr>
            <a:lnSpc>
              <a:spcPct val="100000"/>
            </a:lnSpc>
            <a:defRPr b="1"/>
          </a:pPr>
          <a:r>
            <a:rPr lang="en-US"/>
            <a:t>Cloud Deployment</a:t>
          </a:r>
        </a:p>
      </dgm:t>
    </dgm:pt>
    <dgm:pt modelId="{8D83A002-B514-4B4B-A58B-D7F6E54A5468}" type="parTrans" cxnId="{4E7095C2-7A39-4DAC-B15D-18F214266049}">
      <dgm:prSet/>
      <dgm:spPr/>
      <dgm:t>
        <a:bodyPr/>
        <a:lstStyle/>
        <a:p>
          <a:endParaRPr lang="en-US"/>
        </a:p>
      </dgm:t>
    </dgm:pt>
    <dgm:pt modelId="{393C67AF-AF32-4EC6-9A92-94EB0888064E}" type="sibTrans" cxnId="{4E7095C2-7A39-4DAC-B15D-18F214266049}">
      <dgm:prSet/>
      <dgm:spPr/>
      <dgm:t>
        <a:bodyPr/>
        <a:lstStyle/>
        <a:p>
          <a:endParaRPr lang="en-US"/>
        </a:p>
      </dgm:t>
    </dgm:pt>
    <dgm:pt modelId="{AB50C212-7FC5-4B24-BEBD-1D96A76F1440}">
      <dgm:prSet/>
      <dgm:spPr/>
      <dgm:t>
        <a:bodyPr/>
        <a:lstStyle/>
        <a:p>
          <a:pPr>
            <a:lnSpc>
              <a:spcPct val="100000"/>
            </a:lnSpc>
          </a:pPr>
          <a:r>
            <a:rPr lang="en-US"/>
            <a:t>After being met with changes in the project scope we were forced to push all cloud implementations into Sprint 2</a:t>
          </a:r>
        </a:p>
      </dgm:t>
    </dgm:pt>
    <dgm:pt modelId="{D129A204-1677-4A29-B047-A7F017843BA5}" type="parTrans" cxnId="{E362C07B-FB58-484C-A50A-526E935108CD}">
      <dgm:prSet/>
      <dgm:spPr/>
      <dgm:t>
        <a:bodyPr/>
        <a:lstStyle/>
        <a:p>
          <a:endParaRPr lang="en-US"/>
        </a:p>
      </dgm:t>
    </dgm:pt>
    <dgm:pt modelId="{0CA296E7-A9B3-48A8-9745-A58A6DFB0E15}" type="sibTrans" cxnId="{E362C07B-FB58-484C-A50A-526E935108CD}">
      <dgm:prSet/>
      <dgm:spPr/>
      <dgm:t>
        <a:bodyPr/>
        <a:lstStyle/>
        <a:p>
          <a:endParaRPr lang="en-US"/>
        </a:p>
      </dgm:t>
    </dgm:pt>
    <dgm:pt modelId="{137DDD7F-A0D9-4ED4-81B6-53F8183247F1}">
      <dgm:prSet/>
      <dgm:spPr/>
      <dgm:t>
        <a:bodyPr/>
        <a:lstStyle/>
        <a:p>
          <a:pPr>
            <a:lnSpc>
              <a:spcPct val="100000"/>
            </a:lnSpc>
          </a:pPr>
          <a:r>
            <a:rPr lang="en-US"/>
            <a:t>Also, we needed more feedback on what Cloud-Service Provider (CSP) the client wanted to use</a:t>
          </a:r>
        </a:p>
      </dgm:t>
    </dgm:pt>
    <dgm:pt modelId="{1B9BA347-9324-43CF-9350-C457904A051F}" type="parTrans" cxnId="{3B730660-3B9E-4641-9146-B9DC838B94D2}">
      <dgm:prSet/>
      <dgm:spPr/>
      <dgm:t>
        <a:bodyPr/>
        <a:lstStyle/>
        <a:p>
          <a:endParaRPr lang="en-US"/>
        </a:p>
      </dgm:t>
    </dgm:pt>
    <dgm:pt modelId="{73BB9D2B-4470-4A17-B23C-722C3AD4DFB1}" type="sibTrans" cxnId="{3B730660-3B9E-4641-9146-B9DC838B94D2}">
      <dgm:prSet/>
      <dgm:spPr/>
      <dgm:t>
        <a:bodyPr/>
        <a:lstStyle/>
        <a:p>
          <a:endParaRPr lang="en-US"/>
        </a:p>
      </dgm:t>
    </dgm:pt>
    <dgm:pt modelId="{DFF53EBE-4A69-486C-9C41-E59FEB2F5301}" type="pres">
      <dgm:prSet presAssocID="{40759735-7D53-4609-A679-C150F2B96ACC}" presName="root" presStyleCnt="0">
        <dgm:presLayoutVars>
          <dgm:dir/>
          <dgm:resizeHandles val="exact"/>
        </dgm:presLayoutVars>
      </dgm:prSet>
      <dgm:spPr/>
    </dgm:pt>
    <dgm:pt modelId="{53756C8A-78B2-4AAD-A5CB-14DAFA718941}" type="pres">
      <dgm:prSet presAssocID="{B7A5716E-2BAD-4993-AD20-32ED92B97BF4}" presName="compNode" presStyleCnt="0"/>
      <dgm:spPr/>
    </dgm:pt>
    <dgm:pt modelId="{F236B4A3-C99B-4BD5-BF25-A183CD12A9DC}" type="pres">
      <dgm:prSet presAssocID="{B7A5716E-2BAD-4993-AD20-32ED92B97BF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a:ext>
      </dgm:extLst>
    </dgm:pt>
    <dgm:pt modelId="{06B35CBD-910A-4B67-BA9A-1945AAF3E1D2}" type="pres">
      <dgm:prSet presAssocID="{B7A5716E-2BAD-4993-AD20-32ED92B97BF4}" presName="iconSpace" presStyleCnt="0"/>
      <dgm:spPr/>
    </dgm:pt>
    <dgm:pt modelId="{28FC660D-584B-4F38-B028-0F340752E218}" type="pres">
      <dgm:prSet presAssocID="{B7A5716E-2BAD-4993-AD20-32ED92B97BF4}" presName="parTx" presStyleLbl="revTx" presStyleIdx="0" presStyleCnt="2">
        <dgm:presLayoutVars>
          <dgm:chMax val="0"/>
          <dgm:chPref val="0"/>
        </dgm:presLayoutVars>
      </dgm:prSet>
      <dgm:spPr/>
    </dgm:pt>
    <dgm:pt modelId="{84865D27-FE13-4A24-98EB-3A7620FAC197}" type="pres">
      <dgm:prSet presAssocID="{B7A5716E-2BAD-4993-AD20-32ED92B97BF4}" presName="txSpace" presStyleCnt="0"/>
      <dgm:spPr/>
    </dgm:pt>
    <dgm:pt modelId="{9EFC038D-0B19-4570-A3DE-B2E1F120338E}" type="pres">
      <dgm:prSet presAssocID="{B7A5716E-2BAD-4993-AD20-32ED92B97BF4}" presName="desTx" presStyleLbl="revTx" presStyleIdx="1" presStyleCnt="2">
        <dgm:presLayoutVars/>
      </dgm:prSet>
      <dgm:spPr/>
    </dgm:pt>
  </dgm:ptLst>
  <dgm:cxnLst>
    <dgm:cxn modelId="{3B730660-3B9E-4641-9146-B9DC838B94D2}" srcId="{B7A5716E-2BAD-4993-AD20-32ED92B97BF4}" destId="{137DDD7F-A0D9-4ED4-81B6-53F8183247F1}" srcOrd="1" destOrd="0" parTransId="{1B9BA347-9324-43CF-9350-C457904A051F}" sibTransId="{73BB9D2B-4470-4A17-B23C-722C3AD4DFB1}"/>
    <dgm:cxn modelId="{E362C07B-FB58-484C-A50A-526E935108CD}" srcId="{B7A5716E-2BAD-4993-AD20-32ED92B97BF4}" destId="{AB50C212-7FC5-4B24-BEBD-1D96A76F1440}" srcOrd="0" destOrd="0" parTransId="{D129A204-1677-4A29-B047-A7F017843BA5}" sibTransId="{0CA296E7-A9B3-48A8-9745-A58A6DFB0E15}"/>
    <dgm:cxn modelId="{8677B489-8BDA-441E-B351-DD25EFBBEB77}" type="presOf" srcId="{40759735-7D53-4609-A679-C150F2B96ACC}" destId="{DFF53EBE-4A69-486C-9C41-E59FEB2F5301}" srcOrd="0" destOrd="0" presId="urn:microsoft.com/office/officeart/2018/2/layout/IconLabelDescriptionList"/>
    <dgm:cxn modelId="{EBEFC395-9A2B-40A4-BB18-520CC611EDFD}" type="presOf" srcId="{137DDD7F-A0D9-4ED4-81B6-53F8183247F1}" destId="{9EFC038D-0B19-4570-A3DE-B2E1F120338E}" srcOrd="0" destOrd="1" presId="urn:microsoft.com/office/officeart/2018/2/layout/IconLabelDescriptionList"/>
    <dgm:cxn modelId="{4E7095C2-7A39-4DAC-B15D-18F214266049}" srcId="{40759735-7D53-4609-A679-C150F2B96ACC}" destId="{B7A5716E-2BAD-4993-AD20-32ED92B97BF4}" srcOrd="0" destOrd="0" parTransId="{8D83A002-B514-4B4B-A58B-D7F6E54A5468}" sibTransId="{393C67AF-AF32-4EC6-9A92-94EB0888064E}"/>
    <dgm:cxn modelId="{9C7E5CD1-4338-42C8-A498-7CBC3544C9EC}" type="presOf" srcId="{AB50C212-7FC5-4B24-BEBD-1D96A76F1440}" destId="{9EFC038D-0B19-4570-A3DE-B2E1F120338E}" srcOrd="0" destOrd="0" presId="urn:microsoft.com/office/officeart/2018/2/layout/IconLabelDescriptionList"/>
    <dgm:cxn modelId="{B4295ED1-1348-404F-99C6-D928FC61A024}" type="presOf" srcId="{B7A5716E-2BAD-4993-AD20-32ED92B97BF4}" destId="{28FC660D-584B-4F38-B028-0F340752E218}" srcOrd="0" destOrd="0" presId="urn:microsoft.com/office/officeart/2018/2/layout/IconLabelDescriptionList"/>
    <dgm:cxn modelId="{78324097-A77E-4249-842D-EB33BF399A30}" type="presParOf" srcId="{DFF53EBE-4A69-486C-9C41-E59FEB2F5301}" destId="{53756C8A-78B2-4AAD-A5CB-14DAFA718941}" srcOrd="0" destOrd="0" presId="urn:microsoft.com/office/officeart/2018/2/layout/IconLabelDescriptionList"/>
    <dgm:cxn modelId="{01310F35-68DD-44A3-9697-E671E6D72874}" type="presParOf" srcId="{53756C8A-78B2-4AAD-A5CB-14DAFA718941}" destId="{F236B4A3-C99B-4BD5-BF25-A183CD12A9DC}" srcOrd="0" destOrd="0" presId="urn:microsoft.com/office/officeart/2018/2/layout/IconLabelDescriptionList"/>
    <dgm:cxn modelId="{2B9743C0-9C9D-4962-BBDF-38C87C29741B}" type="presParOf" srcId="{53756C8A-78B2-4AAD-A5CB-14DAFA718941}" destId="{06B35CBD-910A-4B67-BA9A-1945AAF3E1D2}" srcOrd="1" destOrd="0" presId="urn:microsoft.com/office/officeart/2018/2/layout/IconLabelDescriptionList"/>
    <dgm:cxn modelId="{CFC5A0BC-DC11-4DA7-914B-8A17F2F14F20}" type="presParOf" srcId="{53756C8A-78B2-4AAD-A5CB-14DAFA718941}" destId="{28FC660D-584B-4F38-B028-0F340752E218}" srcOrd="2" destOrd="0" presId="urn:microsoft.com/office/officeart/2018/2/layout/IconLabelDescriptionList"/>
    <dgm:cxn modelId="{200BB130-37B5-4C25-8907-356EEF19D5DD}" type="presParOf" srcId="{53756C8A-78B2-4AAD-A5CB-14DAFA718941}" destId="{84865D27-FE13-4A24-98EB-3A7620FAC197}" srcOrd="3" destOrd="0" presId="urn:microsoft.com/office/officeart/2018/2/layout/IconLabelDescriptionList"/>
    <dgm:cxn modelId="{555C064A-2C45-4586-A7B3-303EA8E629AF}" type="presParOf" srcId="{53756C8A-78B2-4AAD-A5CB-14DAFA718941}" destId="{9EFC038D-0B19-4570-A3DE-B2E1F120338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6B4A3-C99B-4BD5-BF25-A183CD12A9DC}">
      <dsp:nvSpPr>
        <dsp:cNvPr id="0" name=""/>
        <dsp:cNvSpPr/>
      </dsp:nvSpPr>
      <dsp:spPr>
        <a:xfrm>
          <a:off x="1083903" y="936496"/>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FC660D-584B-4F38-B028-0F340752E218}">
      <dsp:nvSpPr>
        <dsp:cNvPr id="0" name=""/>
        <dsp:cNvSpPr/>
      </dsp:nvSpPr>
      <dsp:spPr>
        <a:xfrm>
          <a:off x="1083903" y="261377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3600" kern="1200"/>
            <a:t>Cloud Deployment</a:t>
          </a:r>
        </a:p>
      </dsp:txBody>
      <dsp:txXfrm>
        <a:off x="1083903" y="2613774"/>
        <a:ext cx="4320000" cy="648000"/>
      </dsp:txXfrm>
    </dsp:sp>
    <dsp:sp modelId="{9EFC038D-0B19-4570-A3DE-B2E1F120338E}">
      <dsp:nvSpPr>
        <dsp:cNvPr id="0" name=""/>
        <dsp:cNvSpPr/>
      </dsp:nvSpPr>
      <dsp:spPr>
        <a:xfrm>
          <a:off x="1083903" y="3338648"/>
          <a:ext cx="4320000" cy="144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After being met with changes in the project scope we were forced to push all cloud implementations into Sprint 2</a:t>
          </a:r>
        </a:p>
        <a:p>
          <a:pPr marL="0" lvl="0" indent="0" algn="l" defTabSz="755650">
            <a:lnSpc>
              <a:spcPct val="100000"/>
            </a:lnSpc>
            <a:spcBef>
              <a:spcPct val="0"/>
            </a:spcBef>
            <a:spcAft>
              <a:spcPct val="35000"/>
            </a:spcAft>
            <a:buNone/>
          </a:pPr>
          <a:r>
            <a:rPr lang="en-US" sz="1700" kern="1200"/>
            <a:t>Also, we needed more feedback on what Cloud-Service Provider (CSP) the client wanted to use</a:t>
          </a:r>
        </a:p>
      </dsp:txBody>
      <dsp:txXfrm>
        <a:off x="1083903" y="3338648"/>
        <a:ext cx="4320000" cy="144153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5CD50B5-D60F-4F9E-9D7E-EE8E387CD052}" type="datetimeFigureOut">
              <a:rPr lang="en-US" smtClean="0"/>
              <a:t>2/23/2026</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FB68332-E796-4254-98F6-762EAC3B83D4}" type="slidenum">
              <a:rPr lang="en-US" smtClean="0"/>
              <a:t>‹#›</a:t>
            </a:fld>
            <a:endParaRPr lang="en-US"/>
          </a:p>
        </p:txBody>
      </p:sp>
    </p:spTree>
    <p:extLst>
      <p:ext uri="{BB962C8B-B14F-4D97-AF65-F5344CB8AC3E}">
        <p14:creationId xmlns:p14="http://schemas.microsoft.com/office/powerpoint/2010/main" val="549055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7170395E-30E7-4C58-8929-2CC8FFFF51C6}" type="datetimeFigureOut">
              <a:rPr lang="en-US" smtClean="0"/>
              <a:t>2/23/2026</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B39AD76D-49F1-4ED0-AE3A-B0A6705D2890}" type="slidenum">
              <a:rPr lang="en-US" smtClean="0"/>
              <a:t>‹#›</a:t>
            </a:fld>
            <a:endParaRPr lang="en-US"/>
          </a:p>
        </p:txBody>
      </p:sp>
    </p:spTree>
    <p:extLst>
      <p:ext uri="{BB962C8B-B14F-4D97-AF65-F5344CB8AC3E}">
        <p14:creationId xmlns:p14="http://schemas.microsoft.com/office/powerpoint/2010/main" val="2615517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D76D-49F1-4ED0-AE3A-B0A6705D2890}" type="slidenum">
              <a:rPr lang="en-US" smtClean="0"/>
              <a:t>1</a:t>
            </a:fld>
            <a:endParaRPr lang="en-US"/>
          </a:p>
        </p:txBody>
      </p:sp>
    </p:spTree>
    <p:extLst>
      <p:ext uri="{BB962C8B-B14F-4D97-AF65-F5344CB8AC3E}">
        <p14:creationId xmlns:p14="http://schemas.microsoft.com/office/powerpoint/2010/main" val="251825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major achievements during this sprint include successful implementation of a Docker containerized Django web-app with all source code available in GitHub. This web app includes an intuitive directory and admin dashboard for managing intake forms and ID generation, it is fully </a:t>
            </a:r>
            <a:r>
              <a:rPr lang="en-US" err="1">
                <a:ea typeface="Calibri"/>
                <a:cs typeface="Calibri"/>
              </a:rPr>
              <a:t>integrated </a:t>
            </a:r>
            <a:r>
              <a:rPr lang="en-US">
                <a:ea typeface="Calibri"/>
                <a:cs typeface="Calibri"/>
              </a:rPr>
              <a:t>with our PostgreSQL database for data persistence and is fully secure with passwords and PII being obfuscated or omitted entirely from the database. We have received overwhelming positive feedback from our project sponsor, who has been kept in the loop at every step of the way via biweekly meetings.</a:t>
            </a:r>
          </a:p>
        </p:txBody>
      </p:sp>
      <p:sp>
        <p:nvSpPr>
          <p:cNvPr id="4" name="Slide Number Placeholder 3"/>
          <p:cNvSpPr>
            <a:spLocks noGrp="1"/>
          </p:cNvSpPr>
          <p:nvPr>
            <p:ph type="sldNum" sz="quarter" idx="5"/>
          </p:nvPr>
        </p:nvSpPr>
        <p:spPr/>
        <p:txBody>
          <a:bodyPr/>
          <a:lstStyle/>
          <a:p>
            <a:fld id="{B39AD76D-49F1-4ED0-AE3A-B0A6705D2890}" type="slidenum">
              <a:rPr lang="en-US" smtClean="0"/>
              <a:t>4</a:t>
            </a:fld>
            <a:endParaRPr lang="en-US"/>
          </a:p>
        </p:txBody>
      </p:sp>
    </p:spTree>
    <p:extLst>
      <p:ext uri="{BB962C8B-B14F-4D97-AF65-F5344CB8AC3E}">
        <p14:creationId xmlns:p14="http://schemas.microsoft.com/office/powerpoint/2010/main" val="149994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our Cyber Assessment</a:t>
            </a:r>
            <a:br>
              <a:rPr lang="en-US">
                <a:ea typeface="Calibri"/>
                <a:cs typeface="+mn-lt"/>
              </a:rPr>
            </a:br>
            <a:br>
              <a:rPr lang="en-US">
                <a:ea typeface="Calibri"/>
                <a:cs typeface="+mn-lt"/>
              </a:rPr>
            </a:br>
            <a:r>
              <a:rPr lang="en-US">
                <a:ea typeface="Calibri"/>
                <a:cs typeface="Calibri"/>
              </a:rPr>
              <a:t>- The initial feedback from our cyber consultants was very positive other than one main action item</a:t>
            </a:r>
          </a:p>
          <a:p>
            <a:pPr marL="171450" indent="-171450">
              <a:buFont typeface="Calibri"/>
              <a:buChar char="-"/>
            </a:pPr>
            <a:r>
              <a:rPr lang="en-US">
                <a:ea typeface="Calibri"/>
                <a:cs typeface="Calibri"/>
              </a:rPr>
              <a:t>Our initial docker deployment ran in root mode which needed to be switched to running as rootless containers</a:t>
            </a:r>
          </a:p>
          <a:p>
            <a:pPr marL="171450" indent="-171450">
              <a:buFont typeface="Calibri"/>
              <a:buChar char="-"/>
            </a:pPr>
            <a:r>
              <a:rPr lang="en-US">
                <a:ea typeface="Calibri"/>
                <a:cs typeface="Calibri"/>
              </a:rPr>
              <a:t>If a Docker container is running with a root user and an attacker gains access to the container, they can use privilege escalation to access the host server</a:t>
            </a:r>
          </a:p>
          <a:p>
            <a:pPr marL="171450" indent="-171450">
              <a:buFont typeface="Calibri"/>
              <a:buChar char="-"/>
            </a:pPr>
            <a:r>
              <a:rPr lang="en-US">
                <a:ea typeface="Calibri"/>
                <a:cs typeface="Calibri"/>
              </a:rPr>
              <a:t>By updating our </a:t>
            </a:r>
            <a:r>
              <a:rPr lang="en-US" err="1">
                <a:ea typeface="Calibri"/>
                <a:cs typeface="Calibri"/>
              </a:rPr>
              <a:t>Dockerfile</a:t>
            </a:r>
            <a:r>
              <a:rPr lang="en-US">
                <a:ea typeface="Calibri"/>
                <a:cs typeface="Calibri"/>
              </a:rPr>
              <a:t> to have a dedicated unprivileged user, we patched this vulnerability. </a:t>
            </a:r>
          </a:p>
        </p:txBody>
      </p:sp>
      <p:sp>
        <p:nvSpPr>
          <p:cNvPr id="4" name="Slide Number Placeholder 3"/>
          <p:cNvSpPr>
            <a:spLocks noGrp="1"/>
          </p:cNvSpPr>
          <p:nvPr>
            <p:ph type="sldNum" sz="quarter" idx="5"/>
          </p:nvPr>
        </p:nvSpPr>
        <p:spPr/>
        <p:txBody>
          <a:bodyPr/>
          <a:lstStyle/>
          <a:p>
            <a:fld id="{B39AD76D-49F1-4ED0-AE3A-B0A6705D2890}" type="slidenum">
              <a:rPr lang="en-US" smtClean="0"/>
              <a:t>7</a:t>
            </a:fld>
            <a:endParaRPr lang="en-US"/>
          </a:p>
        </p:txBody>
      </p:sp>
    </p:spTree>
    <p:extLst>
      <p:ext uri="{BB962C8B-B14F-4D97-AF65-F5344CB8AC3E}">
        <p14:creationId xmlns:p14="http://schemas.microsoft.com/office/powerpoint/2010/main" val="4144630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ea typeface="Calibri"/>
                <a:cs typeface="Calibri"/>
              </a:rPr>
              <a:t>Again I am Keegan Doyle</a:t>
            </a:r>
          </a:p>
          <a:p>
            <a:pPr marL="285750" indent="-285750">
              <a:buFont typeface="Calibri"/>
              <a:buChar char="-"/>
            </a:pPr>
            <a:r>
              <a:rPr lang="en-US">
                <a:ea typeface="Calibri"/>
                <a:cs typeface="Calibri"/>
              </a:rPr>
              <a:t>My main contributions were to setup the local Docker environment with the </a:t>
            </a:r>
            <a:r>
              <a:rPr lang="en-US" err="1">
                <a:ea typeface="Calibri"/>
                <a:cs typeface="Calibri"/>
              </a:rPr>
              <a:t>Dockerfile</a:t>
            </a:r>
            <a:r>
              <a:rPr lang="en-US">
                <a:ea typeface="Calibri"/>
                <a:cs typeface="Calibri"/>
              </a:rPr>
              <a:t> and Docker Compose file</a:t>
            </a:r>
          </a:p>
          <a:p>
            <a:pPr marL="285750" indent="-285750">
              <a:buFont typeface="Calibri"/>
              <a:buChar char="-"/>
            </a:pPr>
            <a:r>
              <a:rPr lang="en-US">
                <a:ea typeface="Calibri"/>
                <a:cs typeface="Calibri"/>
              </a:rPr>
              <a:t>I also setup the </a:t>
            </a:r>
            <a:r>
              <a:rPr lang="en-US" err="1">
                <a:ea typeface="Calibri"/>
                <a:cs typeface="Calibri"/>
              </a:rPr>
              <a:t>init</a:t>
            </a:r>
            <a:r>
              <a:rPr lang="en-US">
                <a:ea typeface="Calibri"/>
                <a:cs typeface="Calibri"/>
              </a:rPr>
              <a:t> scripts for the google cloud platform</a:t>
            </a:r>
          </a:p>
          <a:p>
            <a:pPr marL="285750" indent="-285750">
              <a:buFont typeface="Calibri"/>
              <a:buChar char="-"/>
            </a:pPr>
            <a:r>
              <a:rPr lang="en-US">
                <a:ea typeface="Calibri"/>
                <a:cs typeface="Calibri"/>
              </a:rPr>
              <a:t>I worked on Google Secrets Manager for our prod environment and successfully tested the implementation</a:t>
            </a:r>
          </a:p>
          <a:p>
            <a:pPr marL="285750" indent="-285750">
              <a:buFont typeface="Calibri"/>
              <a:buChar char="-"/>
            </a:pPr>
            <a:r>
              <a:rPr lang="en-US">
                <a:ea typeface="Calibri"/>
                <a:cs typeface="Calibri"/>
              </a:rPr>
              <a:t>Finally I worked on the intake forms frontend with html5 and bootstrap and backend with </a:t>
            </a:r>
            <a:r>
              <a:rPr lang="en-US" err="1">
                <a:ea typeface="Calibri"/>
                <a:cs typeface="Calibri"/>
              </a:rPr>
              <a:t>django</a:t>
            </a:r>
            <a:r>
              <a:rPr lang="en-US">
                <a:ea typeface="Calibri"/>
                <a:cs typeface="Calibri"/>
              </a:rPr>
              <a:t> forms. I completed unit testing and server side data validation of the forms.</a:t>
            </a:r>
          </a:p>
        </p:txBody>
      </p:sp>
      <p:sp>
        <p:nvSpPr>
          <p:cNvPr id="4" name="Slide Number Placeholder 3"/>
          <p:cNvSpPr>
            <a:spLocks noGrp="1"/>
          </p:cNvSpPr>
          <p:nvPr>
            <p:ph type="sldNum" sz="quarter" idx="5"/>
          </p:nvPr>
        </p:nvSpPr>
        <p:spPr/>
        <p:txBody>
          <a:bodyPr/>
          <a:lstStyle/>
          <a:p>
            <a:fld id="{B39AD76D-49F1-4ED0-AE3A-B0A6705D2890}" type="slidenum">
              <a:rPr lang="en-US" smtClean="0"/>
              <a:t>10</a:t>
            </a:fld>
            <a:endParaRPr lang="en-US"/>
          </a:p>
        </p:txBody>
      </p:sp>
    </p:spTree>
    <p:extLst>
      <p:ext uri="{BB962C8B-B14F-4D97-AF65-F5344CB8AC3E}">
        <p14:creationId xmlns:p14="http://schemas.microsoft.com/office/powerpoint/2010/main" val="206964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My contributions during this sprint include establishing the Django web app codebase in GitHub, setting up the home page and admin dashboard, as well as implementing secure access restrictions for intake form and dashboard access. This includes generating and storing temporary IDs in our database with verbose progress timestamps. </a:t>
            </a:r>
          </a:p>
        </p:txBody>
      </p:sp>
      <p:sp>
        <p:nvSpPr>
          <p:cNvPr id="4" name="Slide Number Placeholder 3"/>
          <p:cNvSpPr>
            <a:spLocks noGrp="1"/>
          </p:cNvSpPr>
          <p:nvPr>
            <p:ph type="sldNum" sz="quarter" idx="5"/>
          </p:nvPr>
        </p:nvSpPr>
        <p:spPr/>
        <p:txBody>
          <a:bodyPr/>
          <a:lstStyle/>
          <a:p>
            <a:fld id="{B39AD76D-49F1-4ED0-AE3A-B0A6705D2890}" type="slidenum">
              <a:rPr lang="en-US" smtClean="0"/>
              <a:t>11</a:t>
            </a:fld>
            <a:endParaRPr lang="en-US"/>
          </a:p>
        </p:txBody>
      </p:sp>
    </p:spTree>
    <p:extLst>
      <p:ext uri="{BB962C8B-B14F-4D97-AF65-F5344CB8AC3E}">
        <p14:creationId xmlns:p14="http://schemas.microsoft.com/office/powerpoint/2010/main" val="1509228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utilized various AI tools throughout this sprint, including OpenAI's Codex agents, Google Gemini, and GitHub copilot. These tools have primarily been used to expediate our debugging and unit testing, provide support for containerization via Docker, as well as facilitating the parsing and generation of necessary documentation such as application support documents or our codebase's README.</a:t>
            </a:r>
          </a:p>
        </p:txBody>
      </p:sp>
      <p:sp>
        <p:nvSpPr>
          <p:cNvPr id="4" name="Slide Number Placeholder 3"/>
          <p:cNvSpPr>
            <a:spLocks noGrp="1"/>
          </p:cNvSpPr>
          <p:nvPr>
            <p:ph type="sldNum" sz="quarter" idx="5"/>
          </p:nvPr>
        </p:nvSpPr>
        <p:spPr/>
        <p:txBody>
          <a:bodyPr/>
          <a:lstStyle/>
          <a:p>
            <a:fld id="{B39AD76D-49F1-4ED0-AE3A-B0A6705D2890}" type="slidenum">
              <a:rPr lang="en-US" smtClean="0"/>
              <a:t>13</a:t>
            </a:fld>
            <a:endParaRPr lang="en-US"/>
          </a:p>
        </p:txBody>
      </p:sp>
    </p:spTree>
    <p:extLst>
      <p:ext uri="{BB962C8B-B14F-4D97-AF65-F5344CB8AC3E}">
        <p14:creationId xmlns:p14="http://schemas.microsoft.com/office/powerpoint/2010/main" val="275206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FCD653-A640-E04D-BD08-8D1CF8425360}" type="datetimeFigureOut">
              <a:rPr lang="en-US" smtClean="0"/>
              <a:t>2/23/2026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300233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10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26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16226"/>
            <a:ext cx="7886700" cy="1074463"/>
          </a:xfrm>
        </p:spPr>
        <p:txBody>
          <a:bodyPr/>
          <a:lstStyle>
            <a:lvl1pPr>
              <a:defRPr b="1" i="1">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628650" y="1825625"/>
            <a:ext cx="7886700" cy="4214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03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i="1">
                <a:latin typeface="Georgia" panose="02040502050405020303" pitchFamily="18" charset="0"/>
              </a:defRPr>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5790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935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81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657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5D1A220-0522-9E47-BAC1-58274EFDA541}" type="datetimeFigureOut">
              <a:rPr lang="en-US" smtClean="0"/>
              <a:t>2/23/2026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13349"/>
            <a:ext cx="2057400" cy="365125"/>
          </a:xfrm>
          <a:prstGeom prst="rect">
            <a:avLst/>
          </a:prstGeom>
        </p:spPr>
        <p:txBody>
          <a:bodyPr/>
          <a:lstStyle/>
          <a:p>
            <a:fld id="{815F6431-75ED-4B44-A46B-A964772FC6ED}" type="slidenum">
              <a:rPr lang="en-US" smtClean="0"/>
              <a:t>‹#›</a:t>
            </a:fld>
            <a:endParaRPr lang="en-US"/>
          </a:p>
        </p:txBody>
      </p:sp>
    </p:spTree>
    <p:extLst>
      <p:ext uri="{BB962C8B-B14F-4D97-AF65-F5344CB8AC3E}">
        <p14:creationId xmlns:p14="http://schemas.microsoft.com/office/powerpoint/2010/main" val="305676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67830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57268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F93689-811B-3947-87F1-E7043C282163}"/>
              </a:ext>
            </a:extLst>
          </p:cNvPr>
          <p:cNvSpPr/>
          <p:nvPr userDrawn="1"/>
        </p:nvSpPr>
        <p:spPr>
          <a:xfrm>
            <a:off x="-268357" y="-243508"/>
            <a:ext cx="685800" cy="7345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6903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2400" b="1" i="1" kern="1200">
          <a:solidFill>
            <a:schemeClr val="bg2">
              <a:lumMod val="50000"/>
            </a:schemeClr>
          </a:solidFill>
          <a:latin typeface="Georgia" panose="02040502050405020303" pitchFamily="18"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kmdoyle2.github.io/" TargetMode="External"/><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hyperlink" Target="https://github.com/tjbish/InsightersIncWorkflowAutomation"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A32035"/>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9A18E29F-7F6B-E14A-9124-B18DC9F85668}"/>
              </a:ext>
            </a:extLst>
          </p:cNvPr>
          <p:cNvSpPr txBox="1"/>
          <p:nvPr/>
        </p:nvSpPr>
        <p:spPr>
          <a:xfrm>
            <a:off x="741365" y="1708103"/>
            <a:ext cx="8038838" cy="2862322"/>
          </a:xfrm>
          <a:prstGeom prst="rect">
            <a:avLst/>
          </a:prstGeom>
          <a:noFill/>
        </p:spPr>
        <p:txBody>
          <a:bodyPr wrap="square" lIns="91440" tIns="45720" rIns="91440" bIns="45720" rtlCol="0" anchor="ctr">
            <a:spAutoFit/>
          </a:bodyPr>
          <a:lstStyle/>
          <a:p>
            <a:r>
              <a:rPr lang="en-US" sz="2400" b="1">
                <a:solidFill>
                  <a:schemeClr val="bg2"/>
                </a:solidFill>
                <a:latin typeface="Verdana"/>
                <a:ea typeface="Verdana"/>
                <a:cs typeface="Verdana" panose="020B0604030504040204" pitchFamily="34" charset="0"/>
              </a:rPr>
              <a:t>Sprint 1 Presentation –</a:t>
            </a:r>
          </a:p>
          <a:p>
            <a:endParaRPr lang="en-US" sz="2400" b="1">
              <a:solidFill>
                <a:schemeClr val="bg2"/>
              </a:solidFill>
              <a:latin typeface="Verdana" panose="020B0604030504040204" pitchFamily="34" charset="0"/>
              <a:ea typeface="Verdana" panose="020B0604030504040204" pitchFamily="34" charset="0"/>
              <a:cs typeface="Verdana" panose="020B0604030504040204" pitchFamily="34" charset="0"/>
            </a:endParaRPr>
          </a:p>
          <a:p>
            <a:r>
              <a:rPr lang="en-US" sz="2400" b="1" err="1">
                <a:solidFill>
                  <a:schemeClr val="bg2"/>
                </a:solidFill>
                <a:latin typeface="Verdana"/>
                <a:ea typeface="Verdana"/>
                <a:cs typeface="Verdana" panose="020B0604030504040204" pitchFamily="34" charset="0"/>
              </a:rPr>
              <a:t>Insighters</a:t>
            </a:r>
            <a:r>
              <a:rPr lang="en-US" sz="2400" b="1">
                <a:solidFill>
                  <a:schemeClr val="bg2"/>
                </a:solidFill>
                <a:latin typeface="Verdana"/>
                <a:ea typeface="Verdana"/>
                <a:cs typeface="Verdana" panose="020B0604030504040204" pitchFamily="34" charset="0"/>
              </a:rPr>
              <a:t> Inc. Workflow Automation</a:t>
            </a:r>
          </a:p>
          <a:p>
            <a:endParaRPr lang="en-US" b="1">
              <a:solidFill>
                <a:schemeClr val="bg2"/>
              </a:solidFill>
              <a:latin typeface="Verdana" panose="020B0604030504040204" pitchFamily="34" charset="0"/>
              <a:ea typeface="Verdana" panose="020B0604030504040204" pitchFamily="34" charset="0"/>
              <a:cs typeface="Verdana" panose="020B0604030504040204" pitchFamily="34" charset="0"/>
            </a:endParaRPr>
          </a:p>
          <a:p>
            <a:r>
              <a:rPr lang="en-US">
                <a:solidFill>
                  <a:schemeClr val="bg2"/>
                </a:solidFill>
                <a:latin typeface="Verdana"/>
                <a:ea typeface="Verdana"/>
                <a:cs typeface="Verdana" panose="020B0604030504040204" pitchFamily="34" charset="0"/>
              </a:rPr>
              <a:t>Tyler Bish, Keegan Doyle, Ayush Singh, EJ Jones</a:t>
            </a:r>
          </a:p>
          <a:p>
            <a:endParaRPr lang="en-US">
              <a:solidFill>
                <a:schemeClr val="bg2"/>
              </a:solidFill>
              <a:latin typeface="Verdana"/>
              <a:ea typeface="Verdana"/>
              <a:cs typeface="Verdana" panose="020B0604030504040204" pitchFamily="34" charset="0"/>
            </a:endParaRPr>
          </a:p>
          <a:p>
            <a:r>
              <a:rPr lang="en-US">
                <a:solidFill>
                  <a:schemeClr val="bg2"/>
                </a:solidFill>
                <a:latin typeface="Verdana"/>
                <a:ea typeface="Verdana"/>
                <a:cs typeface="Verdana" panose="020B0604030504040204" pitchFamily="34" charset="0"/>
              </a:rPr>
              <a:t>Website URL:</a:t>
            </a:r>
            <a:r>
              <a:rPr lang="en-US">
                <a:solidFill>
                  <a:schemeClr val="bg2"/>
                </a:solidFill>
                <a:latin typeface="Verdana"/>
                <a:ea typeface="Verdana"/>
                <a:cs typeface="+mn-lt"/>
              </a:rPr>
              <a:t> </a:t>
            </a:r>
            <a:r>
              <a:rPr lang="en-US">
                <a:solidFill>
                  <a:schemeClr val="bg2"/>
                </a:solidFill>
                <a:ea typeface="+mn-lt"/>
                <a:cs typeface="+mn-lt"/>
                <a:hlinkClick r:id="rId3">
                  <a:extLst>
                    <a:ext uri="{A12FA001-AC4F-418D-AE19-62706E023703}">
                      <ahyp:hlinkClr xmlns:ahyp="http://schemas.microsoft.com/office/drawing/2018/hyperlinkcolor" val="tx"/>
                    </a:ext>
                  </a:extLst>
                </a:hlinkClick>
              </a:rPr>
              <a:t>https://kmdoyle2.github.io/</a:t>
            </a:r>
          </a:p>
          <a:p>
            <a:endParaRPr lang="en-US">
              <a:solidFill>
                <a:schemeClr val="bg2"/>
              </a:solidFill>
              <a:latin typeface="Verdana"/>
              <a:ea typeface="Verdana"/>
              <a:cs typeface="Calibri"/>
            </a:endParaRPr>
          </a:p>
          <a:p>
            <a:r>
              <a:rPr lang="en-US">
                <a:solidFill>
                  <a:schemeClr val="bg2"/>
                </a:solidFill>
                <a:latin typeface="Verdana"/>
                <a:ea typeface="Verdana"/>
                <a:cs typeface="Verdana" panose="020B0604030504040204" pitchFamily="34" charset="0"/>
              </a:rPr>
              <a:t>GitHub Repo URL: </a:t>
            </a:r>
            <a:r>
              <a:rPr lang="en-US">
                <a:solidFill>
                  <a:schemeClr val="bg2"/>
                </a:solidFill>
                <a:ea typeface="+mn-lt"/>
                <a:cs typeface="+mn-lt"/>
                <a:hlinkClick r:id="rId4">
                  <a:extLst>
                    <a:ext uri="{A12FA001-AC4F-418D-AE19-62706E023703}">
                      <ahyp:hlinkClr xmlns:ahyp="http://schemas.microsoft.com/office/drawing/2018/hyperlinkcolor" val="tx"/>
                    </a:ext>
                  </a:extLst>
                </a:hlinkClick>
              </a:rPr>
              <a:t>https://github.com/tjbish/InsightersIncWorkflowAutomation</a:t>
            </a:r>
          </a:p>
        </p:txBody>
      </p:sp>
      <p:cxnSp>
        <p:nvCxnSpPr>
          <p:cNvPr id="3" name="Straight Connector 2">
            <a:extLst>
              <a:ext uri="{FF2B5EF4-FFF2-40B4-BE49-F238E27FC236}">
                <a16:creationId xmlns:a16="http://schemas.microsoft.com/office/drawing/2014/main" id="{DC19825F-CF62-E944-ADE7-8DE114530409}"/>
              </a:ext>
            </a:extLst>
          </p:cNvPr>
          <p:cNvCxnSpPr>
            <a:cxnSpLocks/>
          </p:cNvCxnSpPr>
          <p:nvPr/>
        </p:nvCxnSpPr>
        <p:spPr>
          <a:xfrm>
            <a:off x="439254" y="245533"/>
            <a:ext cx="0" cy="623152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262F0BDE-5E56-4649-8095-9987F9E98977}"/>
              </a:ext>
            </a:extLst>
          </p:cNvPr>
          <p:cNvPicPr>
            <a:picLocks noChangeAspect="1"/>
          </p:cNvPicPr>
          <p:nvPr/>
        </p:nvPicPr>
        <p:blipFill>
          <a:blip r:embed="rId5"/>
          <a:stretch>
            <a:fillRect/>
          </a:stretch>
        </p:blipFill>
        <p:spPr>
          <a:xfrm>
            <a:off x="744977" y="344756"/>
            <a:ext cx="831908" cy="831908"/>
          </a:xfrm>
          <a:prstGeom prst="rect">
            <a:avLst/>
          </a:prstGeom>
        </p:spPr>
      </p:pic>
      <p:pic>
        <p:nvPicPr>
          <p:cNvPr id="7" name="Picture 6">
            <a:extLst>
              <a:ext uri="{FF2B5EF4-FFF2-40B4-BE49-F238E27FC236}">
                <a16:creationId xmlns:a16="http://schemas.microsoft.com/office/drawing/2014/main" id="{25759B86-B412-124F-8F9E-1391EE5F772F}"/>
              </a:ext>
            </a:extLst>
          </p:cNvPr>
          <p:cNvPicPr>
            <a:picLocks noChangeAspect="1"/>
          </p:cNvPicPr>
          <p:nvPr/>
        </p:nvPicPr>
        <p:blipFill>
          <a:blip r:embed="rId6"/>
          <a:stretch>
            <a:fillRect/>
          </a:stretch>
        </p:blipFill>
        <p:spPr>
          <a:xfrm>
            <a:off x="741366" y="1395420"/>
            <a:ext cx="4703386" cy="236483"/>
          </a:xfrm>
          <a:prstGeom prst="rect">
            <a:avLst/>
          </a:prstGeom>
        </p:spPr>
      </p:pic>
      <p:pic>
        <p:nvPicPr>
          <p:cNvPr id="4" name="Picture 3" descr="A person in a suit and bow tie&#10;&#10;AI-generated content may be incorrect.">
            <a:extLst>
              <a:ext uri="{FF2B5EF4-FFF2-40B4-BE49-F238E27FC236}">
                <a16:creationId xmlns:a16="http://schemas.microsoft.com/office/drawing/2014/main" id="{23706D3C-D6DC-2902-EEA5-34B9E7DD2378}"/>
              </a:ext>
            </a:extLst>
          </p:cNvPr>
          <p:cNvPicPr>
            <a:picLocks noChangeAspect="1"/>
          </p:cNvPicPr>
          <p:nvPr/>
        </p:nvPicPr>
        <p:blipFill>
          <a:blip r:embed="rId7"/>
          <a:srcRect t="13788"/>
          <a:stretch>
            <a:fillRect/>
          </a:stretch>
        </p:blipFill>
        <p:spPr>
          <a:xfrm>
            <a:off x="849646" y="4605430"/>
            <a:ext cx="1321807" cy="1907814"/>
          </a:xfrm>
          <a:prstGeom prst="rect">
            <a:avLst/>
          </a:prstGeom>
        </p:spPr>
      </p:pic>
      <p:pic>
        <p:nvPicPr>
          <p:cNvPr id="8" name="Picture 7" descr="A person in a suit and tie&#10;&#10;AI-generated content may be incorrect.">
            <a:extLst>
              <a:ext uri="{FF2B5EF4-FFF2-40B4-BE49-F238E27FC236}">
                <a16:creationId xmlns:a16="http://schemas.microsoft.com/office/drawing/2014/main" id="{652A9663-7623-BC8C-5CCC-36F1CBB915E5}"/>
              </a:ext>
            </a:extLst>
          </p:cNvPr>
          <p:cNvPicPr>
            <a:picLocks noChangeAspect="1"/>
          </p:cNvPicPr>
          <p:nvPr/>
        </p:nvPicPr>
        <p:blipFill>
          <a:blip r:embed="rId8"/>
          <a:srcRect l="-171" t="5854"/>
          <a:stretch>
            <a:fillRect/>
          </a:stretch>
        </p:blipFill>
        <p:spPr>
          <a:xfrm>
            <a:off x="2902504" y="4580940"/>
            <a:ext cx="1291744" cy="1891156"/>
          </a:xfrm>
          <a:prstGeom prst="rect">
            <a:avLst/>
          </a:prstGeom>
        </p:spPr>
      </p:pic>
      <p:pic>
        <p:nvPicPr>
          <p:cNvPr id="10" name="Picture 9" descr="A person in a suit&#10;&#10;AI-generated content may be incorrect.">
            <a:extLst>
              <a:ext uri="{FF2B5EF4-FFF2-40B4-BE49-F238E27FC236}">
                <a16:creationId xmlns:a16="http://schemas.microsoft.com/office/drawing/2014/main" id="{F553E203-78AD-B551-5E7C-F38C585C770B}"/>
              </a:ext>
            </a:extLst>
          </p:cNvPr>
          <p:cNvPicPr>
            <a:picLocks noChangeAspect="1"/>
          </p:cNvPicPr>
          <p:nvPr/>
        </p:nvPicPr>
        <p:blipFill>
          <a:blip r:embed="rId9"/>
          <a:srcRect l="9478" r="10435" b="-449"/>
          <a:stretch>
            <a:fillRect/>
          </a:stretch>
        </p:blipFill>
        <p:spPr>
          <a:xfrm>
            <a:off x="4921859" y="4599981"/>
            <a:ext cx="1253394" cy="1886426"/>
          </a:xfrm>
          <a:prstGeom prst="rect">
            <a:avLst/>
          </a:prstGeom>
        </p:spPr>
      </p:pic>
      <p:pic>
        <p:nvPicPr>
          <p:cNvPr id="12" name="Picture 11" descr="A person in a suit and tie&#10;&#10;AI-generated content may be incorrect.">
            <a:extLst>
              <a:ext uri="{FF2B5EF4-FFF2-40B4-BE49-F238E27FC236}">
                <a16:creationId xmlns:a16="http://schemas.microsoft.com/office/drawing/2014/main" id="{F540C50D-4DBF-EC5C-3182-CF2CD17D7ABE}"/>
              </a:ext>
            </a:extLst>
          </p:cNvPr>
          <p:cNvPicPr>
            <a:picLocks noChangeAspect="1"/>
          </p:cNvPicPr>
          <p:nvPr/>
        </p:nvPicPr>
        <p:blipFill>
          <a:blip r:embed="rId10"/>
          <a:stretch>
            <a:fillRect/>
          </a:stretch>
        </p:blipFill>
        <p:spPr>
          <a:xfrm>
            <a:off x="6918666" y="4602700"/>
            <a:ext cx="1313316" cy="1905527"/>
          </a:xfrm>
          <a:prstGeom prst="rect">
            <a:avLst/>
          </a:prstGeom>
        </p:spPr>
      </p:pic>
      <p:sp>
        <p:nvSpPr>
          <p:cNvPr id="14" name="TextBox 13">
            <a:extLst>
              <a:ext uri="{FF2B5EF4-FFF2-40B4-BE49-F238E27FC236}">
                <a16:creationId xmlns:a16="http://schemas.microsoft.com/office/drawing/2014/main" id="{93AC20D3-B8DB-5D24-8CEC-777056D1ECCD}"/>
              </a:ext>
            </a:extLst>
          </p:cNvPr>
          <p:cNvSpPr txBox="1"/>
          <p:nvPr/>
        </p:nvSpPr>
        <p:spPr>
          <a:xfrm>
            <a:off x="1015696" y="6473538"/>
            <a:ext cx="1527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aseline="0">
                <a:solidFill>
                  <a:srgbClr val="EAEAEA"/>
                </a:solidFill>
                <a:latin typeface="Calibri"/>
              </a:rPr>
              <a:t>Tyler Bish</a:t>
            </a:r>
            <a:endParaRPr lang="en-US"/>
          </a:p>
          <a:p>
            <a:pPr algn="ctr"/>
            <a:endParaRPr lang="en-US"/>
          </a:p>
        </p:txBody>
      </p:sp>
      <p:sp>
        <p:nvSpPr>
          <p:cNvPr id="15" name="TextBox 14">
            <a:extLst>
              <a:ext uri="{FF2B5EF4-FFF2-40B4-BE49-F238E27FC236}">
                <a16:creationId xmlns:a16="http://schemas.microsoft.com/office/drawing/2014/main" id="{2B5D6BE3-3522-E33D-5BFA-70FAF8AF7B29}"/>
              </a:ext>
            </a:extLst>
          </p:cNvPr>
          <p:cNvSpPr txBox="1"/>
          <p:nvPr/>
        </p:nvSpPr>
        <p:spPr>
          <a:xfrm>
            <a:off x="2899064" y="6504711"/>
            <a:ext cx="1485900" cy="656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AEAEA"/>
                </a:solidFill>
                <a:latin typeface="Calibri"/>
              </a:rPr>
              <a:t>Keegan Doyle</a:t>
            </a:r>
            <a:endParaRPr lang="en-US"/>
          </a:p>
          <a:p>
            <a:pPr algn="ctr"/>
            <a:endParaRPr lang="en-US"/>
          </a:p>
        </p:txBody>
      </p:sp>
      <p:sp>
        <p:nvSpPr>
          <p:cNvPr id="16" name="TextBox 15">
            <a:extLst>
              <a:ext uri="{FF2B5EF4-FFF2-40B4-BE49-F238E27FC236}">
                <a16:creationId xmlns:a16="http://schemas.microsoft.com/office/drawing/2014/main" id="{B5ED4085-FBF0-1591-26FF-D3C39112486B}"/>
              </a:ext>
            </a:extLst>
          </p:cNvPr>
          <p:cNvSpPr txBox="1"/>
          <p:nvPr/>
        </p:nvSpPr>
        <p:spPr>
          <a:xfrm>
            <a:off x="4925292" y="6473539"/>
            <a:ext cx="16937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AEAEA"/>
                </a:solidFill>
                <a:latin typeface="Calibri"/>
              </a:rPr>
              <a:t>Ayush Singh</a:t>
            </a:r>
            <a:endParaRPr lang="en-US"/>
          </a:p>
          <a:p>
            <a:pPr algn="ctr"/>
            <a:endParaRPr lang="en-US"/>
          </a:p>
        </p:txBody>
      </p:sp>
      <p:sp>
        <p:nvSpPr>
          <p:cNvPr id="17" name="TextBox 16">
            <a:extLst>
              <a:ext uri="{FF2B5EF4-FFF2-40B4-BE49-F238E27FC236}">
                <a16:creationId xmlns:a16="http://schemas.microsoft.com/office/drawing/2014/main" id="{72B11A5E-90C4-F6A4-2429-8BED3D49AC3A}"/>
              </a:ext>
            </a:extLst>
          </p:cNvPr>
          <p:cNvSpPr txBox="1"/>
          <p:nvPr/>
        </p:nvSpPr>
        <p:spPr>
          <a:xfrm>
            <a:off x="7055426" y="6515101"/>
            <a:ext cx="11741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AEAEA"/>
                </a:solidFill>
                <a:latin typeface="Calibri"/>
              </a:rPr>
              <a:t>EJ Jones</a:t>
            </a:r>
            <a:endParaRPr lang="en-US"/>
          </a:p>
          <a:p>
            <a:pPr algn="ctr"/>
            <a:endParaRPr lang="en-US"/>
          </a:p>
        </p:txBody>
      </p:sp>
    </p:spTree>
    <p:extLst>
      <p:ext uri="{BB962C8B-B14F-4D97-AF65-F5344CB8AC3E}">
        <p14:creationId xmlns:p14="http://schemas.microsoft.com/office/powerpoint/2010/main" val="3934450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27D04-BB12-B76A-822B-BFE163C6D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D4C18-9D27-DD36-1992-AC851EEC91D8}"/>
              </a:ext>
            </a:extLst>
          </p:cNvPr>
          <p:cNvSpPr>
            <a:spLocks noGrp="1"/>
          </p:cNvSpPr>
          <p:nvPr>
            <p:ph type="title"/>
          </p:nvPr>
        </p:nvSpPr>
        <p:spPr/>
        <p:txBody>
          <a:bodyPr/>
          <a:lstStyle/>
          <a:p>
            <a:r>
              <a:rPr lang="en-US">
                <a:latin typeface="Georgia"/>
                <a:ea typeface="Verdana"/>
              </a:rPr>
              <a:t>Contributions – Keegan Doyle</a:t>
            </a:r>
            <a:endParaRPr lang="en-US"/>
          </a:p>
        </p:txBody>
      </p:sp>
      <p:sp>
        <p:nvSpPr>
          <p:cNvPr id="3" name="Content Placeholder 2">
            <a:extLst>
              <a:ext uri="{FF2B5EF4-FFF2-40B4-BE49-F238E27FC236}">
                <a16:creationId xmlns:a16="http://schemas.microsoft.com/office/drawing/2014/main" id="{32412901-5B2A-873F-8397-0E3551607F02}"/>
              </a:ext>
            </a:extLst>
          </p:cNvPr>
          <p:cNvSpPr>
            <a:spLocks noGrp="1"/>
          </p:cNvSpPr>
          <p:nvPr>
            <p:ph idx="1"/>
          </p:nvPr>
        </p:nvSpPr>
        <p:spPr>
          <a:xfrm>
            <a:off x="628650" y="1825625"/>
            <a:ext cx="5159317" cy="4637906"/>
          </a:xfrm>
        </p:spPr>
        <p:txBody>
          <a:bodyPr vert="horz" lIns="91440" tIns="45720" rIns="91440" bIns="45720" rtlCol="0" anchor="t">
            <a:noAutofit/>
          </a:bodyPr>
          <a:lstStyle/>
          <a:p>
            <a:r>
              <a:rPr lang="en-US" sz="1900">
                <a:latin typeface="Verdana"/>
                <a:ea typeface="Verdana"/>
              </a:rPr>
              <a:t>Docker and GCP Initial Setup</a:t>
            </a:r>
            <a:endParaRPr lang="en-US" sz="1900"/>
          </a:p>
          <a:p>
            <a:pPr lvl="1"/>
            <a:r>
              <a:rPr lang="en-US" sz="1600">
                <a:latin typeface="Verdana"/>
                <a:ea typeface="Verdana"/>
              </a:rPr>
              <a:t>Configured local Docker environment and initiated Google Cloud Platform (GCP) setup via custom initialization scripts.</a:t>
            </a:r>
          </a:p>
          <a:p>
            <a:r>
              <a:rPr lang="en-US" sz="1900">
                <a:latin typeface="Verdana"/>
                <a:ea typeface="Verdana"/>
              </a:rPr>
              <a:t>Google Secrets Manager</a:t>
            </a:r>
            <a:endParaRPr lang="en-US" sz="1900"/>
          </a:p>
          <a:p>
            <a:pPr lvl="1"/>
            <a:r>
              <a:rPr lang="en-US" sz="1600">
                <a:latin typeface="Verdana"/>
                <a:ea typeface="Verdana"/>
              </a:rPr>
              <a:t>Integrated Google Secret Manager to secure API keys and database credentials for the production environment.</a:t>
            </a:r>
            <a:endParaRPr lang="en-US" sz="1600"/>
          </a:p>
          <a:p>
            <a:r>
              <a:rPr lang="en-US" sz="1900">
                <a:latin typeface="Verdana"/>
                <a:ea typeface="Verdana"/>
              </a:rPr>
              <a:t>Intake Forms Backend</a:t>
            </a:r>
            <a:endParaRPr lang="en-US" sz="1900"/>
          </a:p>
          <a:p>
            <a:pPr lvl="1"/>
            <a:r>
              <a:rPr lang="en-US" sz="1600">
                <a:latin typeface="Verdana"/>
                <a:ea typeface="Verdana"/>
              </a:rPr>
              <a:t>Engineered the Business and Individual intake forms in Django, including comprehensive server-side data validation, and unit testing</a:t>
            </a:r>
            <a:endParaRPr lang="en-US" sz="1600"/>
          </a:p>
          <a:p>
            <a:pPr>
              <a:buFont typeface="Arial"/>
              <a:buChar char="•"/>
            </a:pPr>
            <a:r>
              <a:rPr lang="en-US" sz="1900">
                <a:latin typeface="Verdana"/>
                <a:ea typeface="Verdana"/>
              </a:rPr>
              <a:t>Intake Forms Frontend</a:t>
            </a:r>
            <a:endParaRPr lang="en-US" sz="1900"/>
          </a:p>
          <a:p>
            <a:pPr lvl="1">
              <a:buFont typeface="Arial"/>
              <a:buChar char="•"/>
            </a:pPr>
            <a:r>
              <a:rPr lang="en-US" sz="1600">
                <a:latin typeface="Verdana"/>
                <a:ea typeface="Verdana"/>
              </a:rPr>
              <a:t>Built the user-facing HTML/Bootstrap templates for the intake forms.</a:t>
            </a:r>
            <a:endParaRPr lang="en-US" sz="1600"/>
          </a:p>
        </p:txBody>
      </p:sp>
      <p:pic>
        <p:nvPicPr>
          <p:cNvPr id="5" name="Picture 4" descr="Docker Logo Icon by Those Icons – download in PNG, SVG">
            <a:extLst>
              <a:ext uri="{FF2B5EF4-FFF2-40B4-BE49-F238E27FC236}">
                <a16:creationId xmlns:a16="http://schemas.microsoft.com/office/drawing/2014/main" id="{5257E03A-7756-C399-3D6F-2FA74AA2B19A}"/>
              </a:ext>
            </a:extLst>
          </p:cNvPr>
          <p:cNvPicPr>
            <a:picLocks noChangeAspect="1"/>
          </p:cNvPicPr>
          <p:nvPr/>
        </p:nvPicPr>
        <p:blipFill>
          <a:blip r:embed="rId3"/>
          <a:stretch>
            <a:fillRect/>
          </a:stretch>
        </p:blipFill>
        <p:spPr>
          <a:xfrm>
            <a:off x="5882152" y="1830311"/>
            <a:ext cx="1304925" cy="1323975"/>
          </a:xfrm>
          <a:prstGeom prst="rect">
            <a:avLst/>
          </a:prstGeom>
        </p:spPr>
      </p:pic>
      <p:pic>
        <p:nvPicPr>
          <p:cNvPr id="6" name="Picture 5" descr="Google Cloud - Apps on Google Play">
            <a:extLst>
              <a:ext uri="{FF2B5EF4-FFF2-40B4-BE49-F238E27FC236}">
                <a16:creationId xmlns:a16="http://schemas.microsoft.com/office/drawing/2014/main" id="{4812C5C3-342C-A8F9-3207-5818D59353B4}"/>
              </a:ext>
            </a:extLst>
          </p:cNvPr>
          <p:cNvPicPr>
            <a:picLocks noChangeAspect="1"/>
          </p:cNvPicPr>
          <p:nvPr/>
        </p:nvPicPr>
        <p:blipFill>
          <a:blip r:embed="rId4"/>
          <a:stretch>
            <a:fillRect/>
          </a:stretch>
        </p:blipFill>
        <p:spPr>
          <a:xfrm>
            <a:off x="7285928" y="4737873"/>
            <a:ext cx="1485900" cy="1485900"/>
          </a:xfrm>
          <a:prstGeom prst="rect">
            <a:avLst/>
          </a:prstGeom>
        </p:spPr>
      </p:pic>
      <p:pic>
        <p:nvPicPr>
          <p:cNvPr id="7" name="Picture 6" descr="Django - Full Stack Python">
            <a:extLst>
              <a:ext uri="{FF2B5EF4-FFF2-40B4-BE49-F238E27FC236}">
                <a16:creationId xmlns:a16="http://schemas.microsoft.com/office/drawing/2014/main" id="{1E78C88C-A683-1F21-914D-C1FD8F984E7E}"/>
              </a:ext>
            </a:extLst>
          </p:cNvPr>
          <p:cNvPicPr>
            <a:picLocks noChangeAspect="1"/>
          </p:cNvPicPr>
          <p:nvPr/>
        </p:nvPicPr>
        <p:blipFill>
          <a:blip r:embed="rId5"/>
          <a:stretch>
            <a:fillRect/>
          </a:stretch>
        </p:blipFill>
        <p:spPr>
          <a:xfrm>
            <a:off x="7170234" y="3185401"/>
            <a:ext cx="1728439" cy="598709"/>
          </a:xfrm>
          <a:prstGeom prst="rect">
            <a:avLst/>
          </a:prstGeom>
        </p:spPr>
      </p:pic>
      <p:pic>
        <p:nvPicPr>
          <p:cNvPr id="8" name="Picture 7" descr="Bootstrap 5 Quick Snippets - Visual Studio Marketplace">
            <a:extLst>
              <a:ext uri="{FF2B5EF4-FFF2-40B4-BE49-F238E27FC236}">
                <a16:creationId xmlns:a16="http://schemas.microsoft.com/office/drawing/2014/main" id="{C18D9D00-C626-A134-3C8E-4870C6B9DDD0}"/>
              </a:ext>
            </a:extLst>
          </p:cNvPr>
          <p:cNvPicPr>
            <a:picLocks noChangeAspect="1"/>
          </p:cNvPicPr>
          <p:nvPr/>
        </p:nvPicPr>
        <p:blipFill>
          <a:blip r:embed="rId6"/>
          <a:stretch>
            <a:fillRect/>
          </a:stretch>
        </p:blipFill>
        <p:spPr>
          <a:xfrm>
            <a:off x="5791199" y="3778405"/>
            <a:ext cx="1486830" cy="1486830"/>
          </a:xfrm>
          <a:prstGeom prst="rect">
            <a:avLst/>
          </a:prstGeom>
        </p:spPr>
      </p:pic>
    </p:spTree>
    <p:extLst>
      <p:ext uri="{BB962C8B-B14F-4D97-AF65-F5344CB8AC3E}">
        <p14:creationId xmlns:p14="http://schemas.microsoft.com/office/powerpoint/2010/main" val="287748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B64F0-4FB2-CE47-AF0D-794C275B9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53E1A-D296-8879-39C7-F417B4883D3D}"/>
              </a:ext>
            </a:extLst>
          </p:cNvPr>
          <p:cNvSpPr>
            <a:spLocks noGrp="1"/>
          </p:cNvSpPr>
          <p:nvPr>
            <p:ph type="title"/>
          </p:nvPr>
        </p:nvSpPr>
        <p:spPr/>
        <p:txBody>
          <a:bodyPr/>
          <a:lstStyle/>
          <a:p>
            <a:r>
              <a:rPr lang="en-US">
                <a:latin typeface="Georgia"/>
                <a:ea typeface="Verdana"/>
              </a:rPr>
              <a:t>Contributions – Tyler Bish</a:t>
            </a:r>
            <a:endParaRPr lang="en-US"/>
          </a:p>
        </p:txBody>
      </p:sp>
      <p:sp>
        <p:nvSpPr>
          <p:cNvPr id="3" name="Content Placeholder 2">
            <a:extLst>
              <a:ext uri="{FF2B5EF4-FFF2-40B4-BE49-F238E27FC236}">
                <a16:creationId xmlns:a16="http://schemas.microsoft.com/office/drawing/2014/main" id="{192133BB-5E48-3509-CDF6-8BE9691126B5}"/>
              </a:ext>
            </a:extLst>
          </p:cNvPr>
          <p:cNvSpPr>
            <a:spLocks noGrp="1"/>
          </p:cNvSpPr>
          <p:nvPr>
            <p:ph idx="1"/>
          </p:nvPr>
        </p:nvSpPr>
        <p:spPr>
          <a:xfrm>
            <a:off x="628650" y="1825625"/>
            <a:ext cx="5857179" cy="4660994"/>
          </a:xfrm>
        </p:spPr>
        <p:txBody>
          <a:bodyPr vert="horz" lIns="91440" tIns="45720" rIns="91440" bIns="45720" rtlCol="0" anchor="t">
            <a:normAutofit/>
          </a:bodyPr>
          <a:lstStyle/>
          <a:p>
            <a:r>
              <a:rPr lang="en-US" sz="1900">
                <a:latin typeface="Verdana"/>
                <a:ea typeface="Verdana"/>
              </a:rPr>
              <a:t>Django Repository Setup via GitHub</a:t>
            </a:r>
            <a:endParaRPr lang="en-US" sz="1900"/>
          </a:p>
          <a:p>
            <a:pPr lvl="1"/>
            <a:r>
              <a:rPr lang="en-US" sz="1600">
                <a:latin typeface="Verdana"/>
                <a:ea typeface="Verdana"/>
              </a:rPr>
              <a:t>Set up the initial repository structure to easily align with Django web-app development and functionality updates. Established main branch protection to prevent accidental overwrites.</a:t>
            </a:r>
          </a:p>
          <a:p>
            <a:r>
              <a:rPr lang="en-US" sz="1900">
                <a:latin typeface="Verdana"/>
                <a:ea typeface="Verdana"/>
              </a:rPr>
              <a:t>Home Page &amp; Admin Dashboard Frontend</a:t>
            </a:r>
          </a:p>
          <a:p>
            <a:pPr lvl="1"/>
            <a:r>
              <a:rPr lang="en-US" sz="1600">
                <a:latin typeface="Verdana"/>
                <a:ea typeface="Verdana"/>
              </a:rPr>
              <a:t>Established initial home page for accessing intake forms and admin dashboard to generate emails and temp login IDs.</a:t>
            </a:r>
          </a:p>
          <a:p>
            <a:r>
              <a:rPr lang="en-US" sz="1900">
                <a:latin typeface="Verdana"/>
                <a:ea typeface="Verdana"/>
              </a:rPr>
              <a:t>Intake Login &amp; Secure Temporary ID Generation</a:t>
            </a:r>
            <a:endParaRPr lang="en-US" sz="1900"/>
          </a:p>
          <a:p>
            <a:pPr lvl="1"/>
            <a:r>
              <a:rPr lang="en-US" sz="1600">
                <a:latin typeface="Verdana"/>
                <a:ea typeface="Verdana"/>
              </a:rPr>
              <a:t>Implemented secure access restrictions for intake forms and admin dashboard.</a:t>
            </a:r>
            <a:endParaRPr lang="en-US" sz="1600"/>
          </a:p>
          <a:p>
            <a:pPr lvl="1"/>
            <a:r>
              <a:rPr lang="en-US" sz="1600">
                <a:latin typeface="Verdana"/>
                <a:ea typeface="Verdana"/>
              </a:rPr>
              <a:t>Generate temporary login IDs for clients accessing intake forms, with verbose generation, expiration, and use timestamps.</a:t>
            </a:r>
            <a:endParaRPr lang="en-US" sz="1600"/>
          </a:p>
          <a:p>
            <a:endParaRPr lang="en-US"/>
          </a:p>
        </p:txBody>
      </p:sp>
      <p:pic>
        <p:nvPicPr>
          <p:cNvPr id="4" name="Picture 3" descr="account has been secure by password concept illustration flat design ...">
            <a:extLst>
              <a:ext uri="{FF2B5EF4-FFF2-40B4-BE49-F238E27FC236}">
                <a16:creationId xmlns:a16="http://schemas.microsoft.com/office/drawing/2014/main" id="{82A46F9D-170D-954E-24A8-47932CCF1C19}"/>
              </a:ext>
            </a:extLst>
          </p:cNvPr>
          <p:cNvPicPr>
            <a:picLocks noChangeAspect="1"/>
          </p:cNvPicPr>
          <p:nvPr/>
        </p:nvPicPr>
        <p:blipFill>
          <a:blip r:embed="rId3"/>
          <a:stretch>
            <a:fillRect/>
          </a:stretch>
        </p:blipFill>
        <p:spPr>
          <a:xfrm>
            <a:off x="6183352" y="3423425"/>
            <a:ext cx="2955074" cy="2932771"/>
          </a:xfrm>
          <a:prstGeom prst="rect">
            <a:avLst/>
          </a:prstGeom>
        </p:spPr>
      </p:pic>
      <p:pic>
        <p:nvPicPr>
          <p:cNvPr id="5" name="Picture 4" descr="GitHub Logo, symbol, meaning, history, PNG, brand">
            <a:extLst>
              <a:ext uri="{FF2B5EF4-FFF2-40B4-BE49-F238E27FC236}">
                <a16:creationId xmlns:a16="http://schemas.microsoft.com/office/drawing/2014/main" id="{0C352D65-EA9B-C820-3C0F-AA034CFA60DE}"/>
              </a:ext>
            </a:extLst>
          </p:cNvPr>
          <p:cNvPicPr>
            <a:picLocks noChangeAspect="1"/>
          </p:cNvPicPr>
          <p:nvPr/>
        </p:nvPicPr>
        <p:blipFill>
          <a:blip r:embed="rId4"/>
          <a:stretch>
            <a:fillRect/>
          </a:stretch>
        </p:blipFill>
        <p:spPr>
          <a:xfrm>
            <a:off x="6077415" y="1497748"/>
            <a:ext cx="3166946" cy="1777225"/>
          </a:xfrm>
          <a:prstGeom prst="rect">
            <a:avLst/>
          </a:prstGeom>
        </p:spPr>
      </p:pic>
    </p:spTree>
    <p:extLst>
      <p:ext uri="{BB962C8B-B14F-4D97-AF65-F5344CB8AC3E}">
        <p14:creationId xmlns:p14="http://schemas.microsoft.com/office/powerpoint/2010/main" val="3053208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288E4-DFE4-E0BF-4256-93866CBC5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C7989-F11D-3484-5ECE-26A6A64FF0F4}"/>
              </a:ext>
            </a:extLst>
          </p:cNvPr>
          <p:cNvSpPr>
            <a:spLocks noGrp="1"/>
          </p:cNvSpPr>
          <p:nvPr>
            <p:ph type="title"/>
          </p:nvPr>
        </p:nvSpPr>
        <p:spPr/>
        <p:txBody>
          <a:bodyPr/>
          <a:lstStyle/>
          <a:p>
            <a:r>
              <a:rPr lang="en-US">
                <a:latin typeface="Georgia"/>
                <a:ea typeface="Verdana"/>
              </a:rPr>
              <a:t>Contributions – Ayush Singh</a:t>
            </a:r>
            <a:endParaRPr lang="en-US"/>
          </a:p>
        </p:txBody>
      </p:sp>
      <p:sp>
        <p:nvSpPr>
          <p:cNvPr id="3" name="Content Placeholder 2">
            <a:extLst>
              <a:ext uri="{FF2B5EF4-FFF2-40B4-BE49-F238E27FC236}">
                <a16:creationId xmlns:a16="http://schemas.microsoft.com/office/drawing/2014/main" id="{98DBA43B-50FD-6668-1775-410F3D67DC66}"/>
              </a:ext>
            </a:extLst>
          </p:cNvPr>
          <p:cNvSpPr>
            <a:spLocks noGrp="1"/>
          </p:cNvSpPr>
          <p:nvPr>
            <p:ph idx="1"/>
          </p:nvPr>
        </p:nvSpPr>
        <p:spPr>
          <a:xfrm>
            <a:off x="628650" y="1825625"/>
            <a:ext cx="5152390" cy="4214946"/>
          </a:xfrm>
        </p:spPr>
        <p:txBody>
          <a:bodyPr vert="horz" lIns="91440" tIns="45720" rIns="91440" bIns="45720" rtlCol="0" anchor="t">
            <a:normAutofit lnSpcReduction="10000"/>
          </a:bodyPr>
          <a:lstStyle/>
          <a:p>
            <a:r>
              <a:rPr lang="en-US" sz="1900">
                <a:latin typeface="Verdana"/>
                <a:ea typeface="Verdana"/>
              </a:rPr>
              <a:t>Database Model Design</a:t>
            </a:r>
          </a:p>
          <a:p>
            <a:pPr lvl="1"/>
            <a:r>
              <a:rPr lang="en-US" sz="1600">
                <a:latin typeface="Verdana"/>
                <a:ea typeface="Verdana"/>
              </a:rPr>
              <a:t>Developed Django models to support both Business and Personal intake workflows. Structured the data fields to align with the sponsor’s onboarding requirements.</a:t>
            </a:r>
          </a:p>
          <a:p>
            <a:r>
              <a:rPr lang="en-US" sz="1900">
                <a:latin typeface="Verdana"/>
                <a:ea typeface="Verdana"/>
              </a:rPr>
              <a:t>Schema &amp; Migrations</a:t>
            </a:r>
          </a:p>
          <a:p>
            <a:pPr lvl="1"/>
            <a:r>
              <a:rPr lang="en-US" sz="1600">
                <a:latin typeface="Verdana"/>
                <a:ea typeface="Verdana"/>
              </a:rPr>
              <a:t>Generated and applied database migrations to create intake submission tables and ensure models were accurately reflected in the database. </a:t>
            </a:r>
          </a:p>
          <a:p>
            <a:r>
              <a:rPr lang="en-US" sz="1900">
                <a:latin typeface="Verdana"/>
                <a:ea typeface="Verdana"/>
              </a:rPr>
              <a:t>Backend Integration &amp; Security </a:t>
            </a:r>
          </a:p>
          <a:p>
            <a:pPr lvl="1"/>
            <a:r>
              <a:rPr lang="en-US" sz="1600">
                <a:latin typeface="Verdana"/>
                <a:ea typeface="Verdana"/>
              </a:rPr>
              <a:t>Updated backend logic to process and store intake form submissions. Ensured sensitive information was not stored and maintained secure data handling practices.</a:t>
            </a:r>
          </a:p>
          <a:p>
            <a:pPr marL="457200" lvl="1" indent="0">
              <a:buNone/>
            </a:pPr>
            <a:endParaRPr lang="en-US" sz="1600">
              <a:latin typeface="Verdana"/>
              <a:ea typeface="Verdana"/>
            </a:endParaRPr>
          </a:p>
        </p:txBody>
      </p:sp>
      <p:pic>
        <p:nvPicPr>
          <p:cNvPr id="1026" name="Picture 2" descr="PostgreSQL Database Consulting ...">
            <a:extLst>
              <a:ext uri="{FF2B5EF4-FFF2-40B4-BE49-F238E27FC236}">
                <a16:creationId xmlns:a16="http://schemas.microsoft.com/office/drawing/2014/main" id="{CFA3D0DB-FDDB-035D-4122-B4E74922D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378" y="1153457"/>
            <a:ext cx="2399302" cy="26696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jango - Full Stack Python">
            <a:extLst>
              <a:ext uri="{FF2B5EF4-FFF2-40B4-BE49-F238E27FC236}">
                <a16:creationId xmlns:a16="http://schemas.microsoft.com/office/drawing/2014/main" id="{31144514-47E0-9AC9-CA1B-231D89942889}"/>
              </a:ext>
            </a:extLst>
          </p:cNvPr>
          <p:cNvPicPr>
            <a:picLocks noChangeAspect="1"/>
          </p:cNvPicPr>
          <p:nvPr/>
        </p:nvPicPr>
        <p:blipFill>
          <a:blip r:embed="rId3"/>
          <a:stretch>
            <a:fillRect/>
          </a:stretch>
        </p:blipFill>
        <p:spPr>
          <a:xfrm>
            <a:off x="7200714" y="3933098"/>
            <a:ext cx="1728439" cy="598709"/>
          </a:xfrm>
          <a:prstGeom prst="rect">
            <a:avLst/>
          </a:prstGeom>
        </p:spPr>
      </p:pic>
      <p:pic>
        <p:nvPicPr>
          <p:cNvPr id="1028" name="Picture 4" descr="Database - Free seo and web icons">
            <a:extLst>
              <a:ext uri="{FF2B5EF4-FFF2-40B4-BE49-F238E27FC236}">
                <a16:creationId xmlns:a16="http://schemas.microsoft.com/office/drawing/2014/main" id="{9372B21C-C352-A943-E8D0-4FE0FD88E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861" y="4405422"/>
            <a:ext cx="1052830" cy="10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66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D79C1-7D92-8852-CBF0-77CEDBB9B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E6EFE-6F82-57EB-DB9B-40FA918BFF2E}"/>
              </a:ext>
            </a:extLst>
          </p:cNvPr>
          <p:cNvSpPr>
            <a:spLocks noGrp="1"/>
          </p:cNvSpPr>
          <p:nvPr>
            <p:ph type="title"/>
          </p:nvPr>
        </p:nvSpPr>
        <p:spPr/>
        <p:txBody>
          <a:bodyPr/>
          <a:lstStyle/>
          <a:p>
            <a:r>
              <a:rPr lang="en-US">
                <a:latin typeface="Georgia"/>
                <a:ea typeface="Verdana"/>
              </a:rPr>
              <a:t>AI Integration</a:t>
            </a:r>
            <a:endParaRPr lang="en-US"/>
          </a:p>
        </p:txBody>
      </p:sp>
      <p:pic>
        <p:nvPicPr>
          <p:cNvPr id="4" name="Content Placeholder 3" descr="A black background with white spots&#10;&#10;AI-generated content may be incorrect.">
            <a:extLst>
              <a:ext uri="{FF2B5EF4-FFF2-40B4-BE49-F238E27FC236}">
                <a16:creationId xmlns:a16="http://schemas.microsoft.com/office/drawing/2014/main" id="{FD73A63F-3D41-44D4-BD6F-F38B4EA1ABED}"/>
              </a:ext>
            </a:extLst>
          </p:cNvPr>
          <p:cNvPicPr>
            <a:picLocks noGrp="1" noChangeAspect="1"/>
          </p:cNvPicPr>
          <p:nvPr>
            <p:ph idx="1"/>
          </p:nvPr>
        </p:nvPicPr>
        <p:blipFill>
          <a:blip r:embed="rId3"/>
          <a:stretch>
            <a:fillRect/>
          </a:stretch>
        </p:blipFill>
        <p:spPr>
          <a:xfrm>
            <a:off x="5664820" y="1851258"/>
            <a:ext cx="3044283" cy="829465"/>
          </a:xfrm>
          <a:prstGeom prst="rect">
            <a:avLst/>
          </a:prstGeom>
        </p:spPr>
      </p:pic>
      <p:pic>
        <p:nvPicPr>
          <p:cNvPr id="5" name="Picture 4" descr="Google Gemini Logo PNG With Transparent Background">
            <a:extLst>
              <a:ext uri="{FF2B5EF4-FFF2-40B4-BE49-F238E27FC236}">
                <a16:creationId xmlns:a16="http://schemas.microsoft.com/office/drawing/2014/main" id="{A43DCD43-0D64-940B-F951-B0571EDCBE82}"/>
              </a:ext>
            </a:extLst>
          </p:cNvPr>
          <p:cNvPicPr>
            <a:picLocks noChangeAspect="1"/>
          </p:cNvPicPr>
          <p:nvPr/>
        </p:nvPicPr>
        <p:blipFill>
          <a:blip r:embed="rId4"/>
          <a:stretch>
            <a:fillRect/>
          </a:stretch>
        </p:blipFill>
        <p:spPr>
          <a:xfrm>
            <a:off x="5852531" y="2933002"/>
            <a:ext cx="2680011" cy="980844"/>
          </a:xfrm>
          <a:prstGeom prst="rect">
            <a:avLst/>
          </a:prstGeom>
        </p:spPr>
      </p:pic>
      <p:sp>
        <p:nvSpPr>
          <p:cNvPr id="6" name="TextBox 5">
            <a:extLst>
              <a:ext uri="{FF2B5EF4-FFF2-40B4-BE49-F238E27FC236}">
                <a16:creationId xmlns:a16="http://schemas.microsoft.com/office/drawing/2014/main" id="{79532277-40F2-859E-45FE-C712D81A27F3}"/>
              </a:ext>
            </a:extLst>
          </p:cNvPr>
          <p:cNvSpPr txBox="1"/>
          <p:nvPr/>
        </p:nvSpPr>
        <p:spPr>
          <a:xfrm>
            <a:off x="627256" y="1711711"/>
            <a:ext cx="5110045"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900">
                <a:latin typeface="Verdana"/>
                <a:ea typeface="Verdana"/>
              </a:rPr>
              <a:t>Efficient Debugging &amp; Unit Testing</a:t>
            </a:r>
          </a:p>
          <a:p>
            <a:pPr marL="800100" lvl="1" indent="-342900">
              <a:buFont typeface="Arial"/>
              <a:buChar char="•"/>
            </a:pPr>
            <a:r>
              <a:rPr lang="en-US" sz="1600">
                <a:latin typeface="Verdana"/>
                <a:ea typeface="Verdana"/>
              </a:rPr>
              <a:t>Testing for race conditions, system-specific error cases, and security vulnerabilities before pushing to shared repository.</a:t>
            </a:r>
          </a:p>
          <a:p>
            <a:pPr marL="342900" indent="-342900">
              <a:buFont typeface="Arial"/>
              <a:buChar char="•"/>
            </a:pPr>
            <a:r>
              <a:rPr lang="en-US" sz="1900">
                <a:latin typeface="Verdana"/>
                <a:ea typeface="Verdana"/>
              </a:rPr>
              <a:t>Docker Containerization Support</a:t>
            </a:r>
          </a:p>
          <a:p>
            <a:pPr marL="800100" lvl="1" indent="-342900">
              <a:buFont typeface="Arial"/>
              <a:buChar char="•"/>
            </a:pPr>
            <a:r>
              <a:rPr lang="en-US" sz="1600" err="1">
                <a:latin typeface="Verdana"/>
                <a:ea typeface="Verdana"/>
              </a:rPr>
              <a:t>Dockerfile</a:t>
            </a:r>
            <a:r>
              <a:rPr lang="en-US" sz="1600">
                <a:latin typeface="Verdana"/>
                <a:ea typeface="Verdana"/>
              </a:rPr>
              <a:t> scripting and planning to avoid loss of functionality once GCP integration begins.</a:t>
            </a:r>
          </a:p>
          <a:p>
            <a:pPr marL="342900" indent="-342900">
              <a:buFont typeface="Arial"/>
              <a:buChar char="•"/>
            </a:pPr>
            <a:r>
              <a:rPr lang="en-US" sz="1900">
                <a:latin typeface="Verdana"/>
                <a:ea typeface="Verdana"/>
              </a:rPr>
              <a:t>Facilitating Documentation</a:t>
            </a:r>
          </a:p>
          <a:p>
            <a:pPr marL="800100" lvl="1" indent="-342900">
              <a:buFont typeface="Arial"/>
              <a:buChar char="•"/>
            </a:pPr>
            <a:r>
              <a:rPr lang="en-US" sz="1600">
                <a:latin typeface="Verdana"/>
                <a:ea typeface="Verdana"/>
              </a:rPr>
              <a:t>README document initial scripting and adding in-line comments to our codebase.</a:t>
            </a:r>
          </a:p>
          <a:p>
            <a:pPr marL="800100" lvl="1" indent="-342900">
              <a:buFont typeface="Arial"/>
              <a:buChar char="•"/>
            </a:pPr>
            <a:r>
              <a:rPr lang="en-US" sz="1600">
                <a:latin typeface="Verdana"/>
                <a:ea typeface="Verdana"/>
              </a:rPr>
              <a:t>Quickly parse existing documentation for application support (Monday.com, ShareFile, Drake Portals)</a:t>
            </a:r>
          </a:p>
        </p:txBody>
      </p:sp>
      <p:pic>
        <p:nvPicPr>
          <p:cNvPr id="8" name="Picture 7" descr="A blue robot with goggles&#10;&#10;AI-generated content may be incorrect.">
            <a:extLst>
              <a:ext uri="{FF2B5EF4-FFF2-40B4-BE49-F238E27FC236}">
                <a16:creationId xmlns:a16="http://schemas.microsoft.com/office/drawing/2014/main" id="{16939E97-AC74-CB0E-E1F5-30563FB73F8B}"/>
              </a:ext>
            </a:extLst>
          </p:cNvPr>
          <p:cNvPicPr>
            <a:picLocks noChangeAspect="1"/>
          </p:cNvPicPr>
          <p:nvPr/>
        </p:nvPicPr>
        <p:blipFill>
          <a:blip r:embed="rId5"/>
          <a:srcRect l="2276" t="12296" r="8780" b="18705"/>
          <a:stretch>
            <a:fillRect/>
          </a:stretch>
        </p:blipFill>
        <p:spPr>
          <a:xfrm>
            <a:off x="5726152" y="4425710"/>
            <a:ext cx="2921628" cy="987370"/>
          </a:xfrm>
          <a:prstGeom prst="rect">
            <a:avLst/>
          </a:prstGeom>
        </p:spPr>
      </p:pic>
    </p:spTree>
    <p:extLst>
      <p:ext uri="{BB962C8B-B14F-4D97-AF65-F5344CB8AC3E}">
        <p14:creationId xmlns:p14="http://schemas.microsoft.com/office/powerpoint/2010/main" val="379328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A82F-2695-1E27-F00F-657325388B53}"/>
              </a:ext>
            </a:extLst>
          </p:cNvPr>
          <p:cNvSpPr>
            <a:spLocks noGrp="1"/>
          </p:cNvSpPr>
          <p:nvPr>
            <p:ph type="title"/>
          </p:nvPr>
        </p:nvSpPr>
        <p:spPr/>
        <p:txBody>
          <a:bodyPr/>
          <a:lstStyle/>
          <a:p>
            <a:r>
              <a:rPr lang="en-US">
                <a:latin typeface="Georgia"/>
                <a:ea typeface="Verdana"/>
              </a:rPr>
              <a:t>Demo</a:t>
            </a:r>
            <a:endParaRPr lang="en-US"/>
          </a:p>
        </p:txBody>
      </p:sp>
      <p:pic>
        <p:nvPicPr>
          <p:cNvPr id="6" name="Content Placeholder 5">
            <a:extLst>
              <a:ext uri="{FF2B5EF4-FFF2-40B4-BE49-F238E27FC236}">
                <a16:creationId xmlns:a16="http://schemas.microsoft.com/office/drawing/2014/main" id="{65C592FB-8DF2-7056-15B8-7D2FA39A9E76}"/>
              </a:ext>
            </a:extLst>
          </p:cNvPr>
          <p:cNvPicPr>
            <a:picLocks noGrp="1" noChangeAspect="1"/>
          </p:cNvPicPr>
          <p:nvPr>
            <p:ph idx="1"/>
          </p:nvPr>
        </p:nvPicPr>
        <p:blipFill>
          <a:blip r:embed="rId2"/>
          <a:stretch>
            <a:fillRect/>
          </a:stretch>
        </p:blipFill>
        <p:spPr>
          <a:xfrm>
            <a:off x="628650" y="1788924"/>
            <a:ext cx="8163558" cy="4452850"/>
          </a:xfrm>
          <a:prstGeom prst="rect">
            <a:avLst/>
          </a:prstGeom>
        </p:spPr>
      </p:pic>
    </p:spTree>
    <p:extLst>
      <p:ext uri="{BB962C8B-B14F-4D97-AF65-F5344CB8AC3E}">
        <p14:creationId xmlns:p14="http://schemas.microsoft.com/office/powerpoint/2010/main" val="632012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49E2C-A97E-9375-FD11-A91C091C5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B019C-6DC4-0C18-AE55-EE90BD259AD3}"/>
              </a:ext>
            </a:extLst>
          </p:cNvPr>
          <p:cNvSpPr>
            <a:spLocks noGrp="1"/>
          </p:cNvSpPr>
          <p:nvPr>
            <p:ph type="title"/>
          </p:nvPr>
        </p:nvSpPr>
        <p:spPr/>
        <p:txBody>
          <a:bodyPr/>
          <a:lstStyle/>
          <a:p>
            <a:r>
              <a:rPr lang="en-US">
                <a:latin typeface="Georgia"/>
                <a:ea typeface="Verdana"/>
              </a:rPr>
              <a:t>Functionality Demonstration – Video (For Website and Future Viewing)</a:t>
            </a:r>
            <a:endParaRPr lang="en-US"/>
          </a:p>
        </p:txBody>
      </p:sp>
      <p:pic>
        <p:nvPicPr>
          <p:cNvPr id="3" name="InsightersDemo">
            <a:hlinkClick r:id="" action="ppaction://media"/>
            <a:extLst>
              <a:ext uri="{FF2B5EF4-FFF2-40B4-BE49-F238E27FC236}">
                <a16:creationId xmlns:a16="http://schemas.microsoft.com/office/drawing/2014/main" id="{D33FBC1A-2E1C-DB99-9458-4B136228A0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468" y="1694985"/>
            <a:ext cx="8229599" cy="4560847"/>
          </a:xfrm>
          <a:prstGeom prst="rect">
            <a:avLst/>
          </a:prstGeom>
        </p:spPr>
      </p:pic>
    </p:spTree>
    <p:extLst>
      <p:ext uri="{BB962C8B-B14F-4D97-AF65-F5344CB8AC3E}">
        <p14:creationId xmlns:p14="http://schemas.microsoft.com/office/powerpoint/2010/main" val="76816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DF317E-18A9-CFA8-99D7-0F2DF8248281}"/>
              </a:ext>
            </a:extLst>
          </p:cNvPr>
          <p:cNvPicPr>
            <a:picLocks noChangeAspect="1"/>
          </p:cNvPicPr>
          <p:nvPr/>
        </p:nvPicPr>
        <p:blipFill>
          <a:blip r:embed="rId2"/>
          <a:stretch>
            <a:fillRect/>
          </a:stretch>
        </p:blipFill>
        <p:spPr>
          <a:xfrm>
            <a:off x="623018" y="1554247"/>
            <a:ext cx="8243590" cy="4870940"/>
          </a:xfrm>
          <a:prstGeom prst="rect">
            <a:avLst/>
          </a:prstGeom>
          <a:noFill/>
        </p:spPr>
      </p:pic>
      <p:sp>
        <p:nvSpPr>
          <p:cNvPr id="3" name="Title 1">
            <a:extLst>
              <a:ext uri="{FF2B5EF4-FFF2-40B4-BE49-F238E27FC236}">
                <a16:creationId xmlns:a16="http://schemas.microsoft.com/office/drawing/2014/main" id="{5A3CBC64-E538-E1AB-0FB0-E46E1147C51C}"/>
              </a:ext>
            </a:extLst>
          </p:cNvPr>
          <p:cNvSpPr>
            <a:spLocks noGrp="1"/>
          </p:cNvSpPr>
          <p:nvPr>
            <p:ph type="title"/>
          </p:nvPr>
        </p:nvSpPr>
        <p:spPr>
          <a:xfrm>
            <a:off x="628650" y="472452"/>
            <a:ext cx="7886700" cy="1074463"/>
          </a:xfrm>
        </p:spPr>
        <p:txBody>
          <a:bodyPr/>
          <a:lstStyle/>
          <a:p>
            <a:r>
              <a:rPr lang="en-US" dirty="0">
                <a:latin typeface="Georgia"/>
                <a:ea typeface="Verdana"/>
              </a:rPr>
              <a:t>Project Workflow and Focus</a:t>
            </a:r>
            <a:endParaRPr lang="en-US" dirty="0"/>
          </a:p>
        </p:txBody>
      </p:sp>
    </p:spTree>
    <p:extLst>
      <p:ext uri="{BB962C8B-B14F-4D97-AF65-F5344CB8AC3E}">
        <p14:creationId xmlns:p14="http://schemas.microsoft.com/office/powerpoint/2010/main" val="3187911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197F0-461A-1021-67A4-5F961C87F9FD}"/>
              </a:ext>
            </a:extLst>
          </p:cNvPr>
          <p:cNvSpPr>
            <a:spLocks noGrp="1"/>
          </p:cNvSpPr>
          <p:nvPr>
            <p:ph type="title"/>
          </p:nvPr>
        </p:nvSpPr>
        <p:spPr/>
        <p:txBody>
          <a:bodyPr/>
          <a:lstStyle/>
          <a:p>
            <a:r>
              <a:rPr lang="en-US"/>
              <a:t>Prioritized Sprint Goals</a:t>
            </a:r>
          </a:p>
        </p:txBody>
      </p:sp>
      <p:sp>
        <p:nvSpPr>
          <p:cNvPr id="3" name="Content Placeholder 2">
            <a:extLst>
              <a:ext uri="{FF2B5EF4-FFF2-40B4-BE49-F238E27FC236}">
                <a16:creationId xmlns:a16="http://schemas.microsoft.com/office/drawing/2014/main" id="{01427301-512E-B7C0-46F9-1EC5EC01EF3C}"/>
              </a:ext>
            </a:extLst>
          </p:cNvPr>
          <p:cNvSpPr>
            <a:spLocks noGrp="1"/>
          </p:cNvSpPr>
          <p:nvPr>
            <p:ph idx="1"/>
          </p:nvPr>
        </p:nvSpPr>
        <p:spPr>
          <a:xfrm>
            <a:off x="501446" y="1690688"/>
            <a:ext cx="5683044" cy="4847763"/>
          </a:xfrm>
        </p:spPr>
        <p:txBody>
          <a:bodyPr>
            <a:normAutofit fontScale="92500" lnSpcReduction="10000"/>
          </a:bodyPr>
          <a:lstStyle/>
          <a:p>
            <a:r>
              <a:rPr lang="en-US" sz="2000"/>
              <a:t>Understanding of Client’s Goals</a:t>
            </a:r>
          </a:p>
          <a:p>
            <a:pPr lvl="1"/>
            <a:r>
              <a:rPr lang="en-US" sz="1700"/>
              <a:t>Ensure a complete understand of client’s current problem and goals and presenting a solution</a:t>
            </a:r>
          </a:p>
          <a:p>
            <a:r>
              <a:rPr lang="en-US" sz="2000"/>
              <a:t>Docker Setup (Local)</a:t>
            </a:r>
          </a:p>
          <a:p>
            <a:pPr lvl="1"/>
            <a:r>
              <a:rPr lang="en-US" sz="1700"/>
              <a:t>Generate a Dockerfile and docker-compose setup so that the app runs containerized </a:t>
            </a:r>
          </a:p>
          <a:p>
            <a:r>
              <a:rPr lang="en-US" sz="2000"/>
              <a:t>Django Project Initiation</a:t>
            </a:r>
          </a:p>
          <a:p>
            <a:pPr lvl="1"/>
            <a:r>
              <a:rPr lang="en-US" sz="1700"/>
              <a:t>Creating a Django application and web form based on the sponsor provided onboarding templates</a:t>
            </a:r>
          </a:p>
          <a:p>
            <a:r>
              <a:rPr lang="en-US" sz="2000"/>
              <a:t>Consistent Security Implementation</a:t>
            </a:r>
          </a:p>
          <a:p>
            <a:pPr lvl="1"/>
            <a:r>
              <a:rPr lang="en-US" sz="1700"/>
              <a:t>Adding security features during app creation to ensure a secure environment</a:t>
            </a:r>
          </a:p>
          <a:p>
            <a:r>
              <a:rPr lang="en-US" sz="2000"/>
              <a:t>Database Setup</a:t>
            </a:r>
          </a:p>
          <a:p>
            <a:pPr lvl="1"/>
            <a:r>
              <a:rPr lang="en-US" sz="1700"/>
              <a:t>Create a local Postgres SQL database for testing and logic that can be migrated to the cloud</a:t>
            </a:r>
          </a:p>
        </p:txBody>
      </p:sp>
      <p:pic>
        <p:nvPicPr>
          <p:cNvPr id="5" name="Picture 4">
            <a:extLst>
              <a:ext uri="{FF2B5EF4-FFF2-40B4-BE49-F238E27FC236}">
                <a16:creationId xmlns:a16="http://schemas.microsoft.com/office/drawing/2014/main" id="{FA2916CF-B59E-25D4-6169-AB74BC019A03}"/>
              </a:ext>
            </a:extLst>
          </p:cNvPr>
          <p:cNvPicPr>
            <a:picLocks noChangeAspect="1"/>
          </p:cNvPicPr>
          <p:nvPr/>
        </p:nvPicPr>
        <p:blipFill>
          <a:blip r:embed="rId2"/>
          <a:stretch>
            <a:fillRect/>
          </a:stretch>
        </p:blipFill>
        <p:spPr>
          <a:xfrm>
            <a:off x="5984486" y="2006018"/>
            <a:ext cx="3159514" cy="2845963"/>
          </a:xfrm>
          <a:prstGeom prst="rect">
            <a:avLst/>
          </a:prstGeom>
        </p:spPr>
      </p:pic>
    </p:spTree>
    <p:extLst>
      <p:ext uri="{BB962C8B-B14F-4D97-AF65-F5344CB8AC3E}">
        <p14:creationId xmlns:p14="http://schemas.microsoft.com/office/powerpoint/2010/main" val="201385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EC6E2-5C75-CCC4-F666-71644B070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B283A-542B-4452-BD27-C2C561CDB568}"/>
              </a:ext>
            </a:extLst>
          </p:cNvPr>
          <p:cNvSpPr>
            <a:spLocks noGrp="1"/>
          </p:cNvSpPr>
          <p:nvPr>
            <p:ph type="title"/>
          </p:nvPr>
        </p:nvSpPr>
        <p:spPr/>
        <p:txBody>
          <a:bodyPr/>
          <a:lstStyle/>
          <a:p>
            <a:r>
              <a:rPr lang="en-US">
                <a:latin typeface="Georgia"/>
                <a:ea typeface="Verdana"/>
              </a:rPr>
              <a:t>Sprint Achievements &amp; Sponsor Feedback</a:t>
            </a:r>
            <a:endParaRPr lang="en-US"/>
          </a:p>
        </p:txBody>
      </p:sp>
      <p:sp>
        <p:nvSpPr>
          <p:cNvPr id="3" name="Content Placeholder 2">
            <a:extLst>
              <a:ext uri="{FF2B5EF4-FFF2-40B4-BE49-F238E27FC236}">
                <a16:creationId xmlns:a16="http://schemas.microsoft.com/office/drawing/2014/main" id="{6780087D-5B8E-F4AC-C37F-C6C99705B654}"/>
              </a:ext>
            </a:extLst>
          </p:cNvPr>
          <p:cNvSpPr>
            <a:spLocks noGrp="1"/>
          </p:cNvSpPr>
          <p:nvPr>
            <p:ph idx="1"/>
          </p:nvPr>
        </p:nvSpPr>
        <p:spPr>
          <a:xfrm>
            <a:off x="630841" y="1705065"/>
            <a:ext cx="6171876" cy="4833386"/>
          </a:xfrm>
        </p:spPr>
        <p:txBody>
          <a:bodyPr vert="horz" lIns="91440" tIns="45720" rIns="91440" bIns="45720" rtlCol="0" anchor="t">
            <a:normAutofit lnSpcReduction="10000"/>
          </a:bodyPr>
          <a:lstStyle/>
          <a:p>
            <a:r>
              <a:rPr lang="en-US" sz="1900" dirty="0">
                <a:latin typeface="Verdana"/>
                <a:ea typeface="Verdana"/>
              </a:rPr>
              <a:t>Docker, Django, and GitHub Implementation</a:t>
            </a:r>
          </a:p>
          <a:p>
            <a:pPr lvl="1"/>
            <a:r>
              <a:rPr lang="en-US" sz="1600" dirty="0">
                <a:latin typeface="Verdana"/>
                <a:ea typeface="Verdana"/>
              </a:rPr>
              <a:t>Django web application fully functional and containerized. </a:t>
            </a:r>
          </a:p>
          <a:p>
            <a:pPr lvl="1"/>
            <a:r>
              <a:rPr lang="en-US" sz="1600" dirty="0">
                <a:latin typeface="Verdana"/>
                <a:ea typeface="Verdana"/>
              </a:rPr>
              <a:t>All relevant code is available in a GitHub repository with branch control and main protections.</a:t>
            </a:r>
            <a:endParaRPr lang="en-US" dirty="0"/>
          </a:p>
          <a:p>
            <a:r>
              <a:rPr lang="en-US" sz="1900" dirty="0">
                <a:latin typeface="Verdana"/>
                <a:ea typeface="Verdana"/>
              </a:rPr>
              <a:t>Admin Dashboard &amp; Home Page</a:t>
            </a:r>
            <a:endParaRPr lang="en-US" sz="1900" dirty="0"/>
          </a:p>
          <a:p>
            <a:pPr lvl="1"/>
            <a:r>
              <a:rPr lang="en-US" sz="1600" dirty="0">
                <a:latin typeface="Verdana"/>
                <a:ea typeface="Verdana"/>
              </a:rPr>
              <a:t>Intuitive directory and easy access for employees</a:t>
            </a:r>
          </a:p>
          <a:p>
            <a:r>
              <a:rPr lang="en-US" sz="1900" dirty="0">
                <a:latin typeface="Verdana"/>
                <a:ea typeface="Verdana"/>
              </a:rPr>
              <a:t>Database Integration</a:t>
            </a:r>
          </a:p>
          <a:p>
            <a:pPr lvl="1"/>
            <a:r>
              <a:rPr lang="en-US" sz="1600" dirty="0">
                <a:latin typeface="Verdana"/>
                <a:ea typeface="Verdana"/>
              </a:rPr>
              <a:t>PostgreSQL database fully implemented to track workflow progress and provide data persistence</a:t>
            </a:r>
          </a:p>
          <a:p>
            <a:r>
              <a:rPr lang="en-US" sz="1900" dirty="0">
                <a:latin typeface="Verdana"/>
                <a:ea typeface="Verdana"/>
              </a:rPr>
              <a:t>Secure and Efficient</a:t>
            </a:r>
          </a:p>
          <a:p>
            <a:pPr lvl="1"/>
            <a:r>
              <a:rPr lang="en-US" sz="1600" dirty="0">
                <a:latin typeface="Verdana"/>
                <a:ea typeface="Verdana"/>
              </a:rPr>
              <a:t>Passwords and PII are obfuscated or omitted from the database</a:t>
            </a:r>
            <a:endParaRPr lang="en-US" sz="1600" dirty="0"/>
          </a:p>
          <a:p>
            <a:pPr lvl="1"/>
            <a:r>
              <a:rPr lang="en-US" sz="1600" dirty="0">
                <a:latin typeface="Verdana"/>
                <a:ea typeface="Verdana"/>
              </a:rPr>
              <a:t>Strict permissions required for access</a:t>
            </a:r>
          </a:p>
          <a:p>
            <a:r>
              <a:rPr lang="en-US" sz="1900" dirty="0">
                <a:latin typeface="Verdana"/>
                <a:ea typeface="Verdana"/>
              </a:rPr>
              <a:t>Sponsor &amp; IT In-The-Loop</a:t>
            </a:r>
            <a:endParaRPr lang="en-US" sz="1900" dirty="0"/>
          </a:p>
          <a:p>
            <a:pPr lvl="1"/>
            <a:r>
              <a:rPr lang="en-US" sz="1600" dirty="0">
                <a:latin typeface="Verdana"/>
                <a:ea typeface="Verdana"/>
              </a:rPr>
              <a:t>Biweekly sponsor meetings to share progress, address questions, and receive updated instructions with current positive feedback</a:t>
            </a:r>
            <a:endParaRPr lang="en-US" sz="1600" dirty="0"/>
          </a:p>
        </p:txBody>
      </p:sp>
      <p:pic>
        <p:nvPicPr>
          <p:cNvPr id="4" name="Picture 3" descr="Team success. Business team celebrating victory. Winners with golden ...">
            <a:extLst>
              <a:ext uri="{FF2B5EF4-FFF2-40B4-BE49-F238E27FC236}">
                <a16:creationId xmlns:a16="http://schemas.microsoft.com/office/drawing/2014/main" id="{BEEC419F-1864-8058-3265-EC276A3D99F2}"/>
              </a:ext>
            </a:extLst>
          </p:cNvPr>
          <p:cNvPicPr>
            <a:picLocks noChangeAspect="1"/>
          </p:cNvPicPr>
          <p:nvPr/>
        </p:nvPicPr>
        <p:blipFill>
          <a:blip r:embed="rId3"/>
          <a:srcRect t="787" r="-807" b="4724"/>
          <a:stretch>
            <a:fillRect/>
          </a:stretch>
        </p:blipFill>
        <p:spPr>
          <a:xfrm>
            <a:off x="7052094" y="1926566"/>
            <a:ext cx="1797172" cy="1725284"/>
          </a:xfrm>
          <a:prstGeom prst="rect">
            <a:avLst/>
          </a:prstGeom>
        </p:spPr>
      </p:pic>
      <p:pic>
        <p:nvPicPr>
          <p:cNvPr id="6" name="Picture 5" descr="Handshake PNG Transparent Images Free Download - Pngfre">
            <a:extLst>
              <a:ext uri="{FF2B5EF4-FFF2-40B4-BE49-F238E27FC236}">
                <a16:creationId xmlns:a16="http://schemas.microsoft.com/office/drawing/2014/main" id="{B95675C2-BDB8-561B-E2B1-EFCC34231D18}"/>
              </a:ext>
            </a:extLst>
          </p:cNvPr>
          <p:cNvPicPr>
            <a:picLocks noChangeAspect="1"/>
          </p:cNvPicPr>
          <p:nvPr/>
        </p:nvPicPr>
        <p:blipFill>
          <a:blip r:embed="rId4"/>
          <a:stretch>
            <a:fillRect/>
          </a:stretch>
        </p:blipFill>
        <p:spPr>
          <a:xfrm>
            <a:off x="6997281" y="4116955"/>
            <a:ext cx="1935552" cy="1240767"/>
          </a:xfrm>
          <a:prstGeom prst="rect">
            <a:avLst/>
          </a:prstGeom>
        </p:spPr>
      </p:pic>
    </p:spTree>
    <p:extLst>
      <p:ext uri="{BB962C8B-B14F-4D97-AF65-F5344CB8AC3E}">
        <p14:creationId xmlns:p14="http://schemas.microsoft.com/office/powerpoint/2010/main" val="258149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5091-3C24-8433-F0D5-66C1A53FC2F2}"/>
              </a:ext>
            </a:extLst>
          </p:cNvPr>
          <p:cNvSpPr>
            <a:spLocks noGrp="1"/>
          </p:cNvSpPr>
          <p:nvPr>
            <p:ph type="title"/>
          </p:nvPr>
        </p:nvSpPr>
        <p:spPr>
          <a:xfrm>
            <a:off x="628650" y="616226"/>
            <a:ext cx="7886700" cy="1074463"/>
          </a:xfrm>
        </p:spPr>
        <p:txBody>
          <a:bodyPr anchor="ctr">
            <a:normAutofit/>
          </a:bodyPr>
          <a:lstStyle/>
          <a:p>
            <a:r>
              <a:rPr lang="en-US"/>
              <a:t>Project Backlog</a:t>
            </a:r>
          </a:p>
        </p:txBody>
      </p:sp>
      <p:pic>
        <p:nvPicPr>
          <p:cNvPr id="4" name="Picture 3" descr="A screenshot of a computer screen&#10;&#10;AI-generated content may be incorrect.">
            <a:extLst>
              <a:ext uri="{FF2B5EF4-FFF2-40B4-BE49-F238E27FC236}">
                <a16:creationId xmlns:a16="http://schemas.microsoft.com/office/drawing/2014/main" id="{07CB9C78-5219-69DF-9C6B-C29B3F09C8C2}"/>
              </a:ext>
            </a:extLst>
          </p:cNvPr>
          <p:cNvPicPr>
            <a:picLocks noChangeAspect="1"/>
          </p:cNvPicPr>
          <p:nvPr/>
        </p:nvPicPr>
        <p:blipFill>
          <a:blip r:embed="rId2"/>
          <a:stretch>
            <a:fillRect/>
          </a:stretch>
        </p:blipFill>
        <p:spPr>
          <a:xfrm>
            <a:off x="639879" y="1695335"/>
            <a:ext cx="8077444" cy="4345236"/>
          </a:xfrm>
          <a:prstGeom prst="rect">
            <a:avLst/>
          </a:prstGeom>
          <a:noFill/>
        </p:spPr>
      </p:pic>
    </p:spTree>
    <p:extLst>
      <p:ext uri="{BB962C8B-B14F-4D97-AF65-F5344CB8AC3E}">
        <p14:creationId xmlns:p14="http://schemas.microsoft.com/office/powerpoint/2010/main" val="233386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9802-6ABC-929F-14D2-0A80E9CEDF1B}"/>
              </a:ext>
            </a:extLst>
          </p:cNvPr>
          <p:cNvSpPr>
            <a:spLocks noGrp="1"/>
          </p:cNvSpPr>
          <p:nvPr>
            <p:ph type="title"/>
          </p:nvPr>
        </p:nvSpPr>
        <p:spPr>
          <a:xfrm>
            <a:off x="628650" y="616226"/>
            <a:ext cx="7886700" cy="1074463"/>
          </a:xfrm>
        </p:spPr>
        <p:txBody>
          <a:bodyPr anchor="ctr">
            <a:normAutofit/>
          </a:bodyPr>
          <a:lstStyle/>
          <a:p>
            <a:r>
              <a:rPr lang="en-US"/>
              <a:t>Sprint Backlog</a:t>
            </a:r>
          </a:p>
        </p:txBody>
      </p:sp>
      <p:pic>
        <p:nvPicPr>
          <p:cNvPr id="4" name="Content Placeholder 3" descr="A screenshot of a phone&#10;&#10;AI-generated content may be incorrect.">
            <a:extLst>
              <a:ext uri="{FF2B5EF4-FFF2-40B4-BE49-F238E27FC236}">
                <a16:creationId xmlns:a16="http://schemas.microsoft.com/office/drawing/2014/main" id="{5C146F9B-8E58-6BF8-549A-0FBF03AAC824}"/>
              </a:ext>
            </a:extLst>
          </p:cNvPr>
          <p:cNvPicPr>
            <a:picLocks noGrp="1" noChangeAspect="1"/>
          </p:cNvPicPr>
          <p:nvPr>
            <p:ph idx="1"/>
          </p:nvPr>
        </p:nvPicPr>
        <p:blipFill>
          <a:blip r:embed="rId2"/>
          <a:stretch>
            <a:fillRect/>
          </a:stretch>
        </p:blipFill>
        <p:spPr>
          <a:xfrm>
            <a:off x="628650" y="2043220"/>
            <a:ext cx="8094518" cy="3681418"/>
          </a:xfrm>
          <a:prstGeom prst="rect">
            <a:avLst/>
          </a:prstGeom>
          <a:noFill/>
        </p:spPr>
      </p:pic>
    </p:spTree>
    <p:extLst>
      <p:ext uri="{BB962C8B-B14F-4D97-AF65-F5344CB8AC3E}">
        <p14:creationId xmlns:p14="http://schemas.microsoft.com/office/powerpoint/2010/main" val="226492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FFCD-03CC-97E2-CDCC-FC936320B211}"/>
              </a:ext>
            </a:extLst>
          </p:cNvPr>
          <p:cNvSpPr>
            <a:spLocks noGrp="1"/>
          </p:cNvSpPr>
          <p:nvPr>
            <p:ph type="title"/>
          </p:nvPr>
        </p:nvSpPr>
        <p:spPr/>
        <p:txBody>
          <a:bodyPr/>
          <a:lstStyle/>
          <a:p>
            <a:r>
              <a:rPr lang="en-US">
                <a:latin typeface="Georgia"/>
                <a:ea typeface="Verdana"/>
              </a:rPr>
              <a:t>Cyber Assessment</a:t>
            </a:r>
            <a:endParaRPr lang="en-US"/>
          </a:p>
        </p:txBody>
      </p:sp>
      <p:sp>
        <p:nvSpPr>
          <p:cNvPr id="6" name="Content Placeholder 2">
            <a:extLst>
              <a:ext uri="{FF2B5EF4-FFF2-40B4-BE49-F238E27FC236}">
                <a16:creationId xmlns:a16="http://schemas.microsoft.com/office/drawing/2014/main" id="{B6783C5C-F117-D3AA-92B6-BEA4CE384EAC}"/>
              </a:ext>
            </a:extLst>
          </p:cNvPr>
          <p:cNvSpPr>
            <a:spLocks noGrp="1"/>
          </p:cNvSpPr>
          <p:nvPr>
            <p:ph idx="1"/>
          </p:nvPr>
        </p:nvSpPr>
        <p:spPr>
          <a:xfrm>
            <a:off x="501446" y="1690688"/>
            <a:ext cx="5683044" cy="4847763"/>
          </a:xfrm>
        </p:spPr>
        <p:txBody>
          <a:bodyPr vert="horz" lIns="91440" tIns="45720" rIns="91440" bIns="45720" rtlCol="0" anchor="t">
            <a:normAutofit/>
          </a:bodyPr>
          <a:lstStyle/>
          <a:p>
            <a:r>
              <a:rPr lang="en-US" sz="1900">
                <a:latin typeface="Verdana"/>
                <a:ea typeface="Verdana"/>
              </a:rPr>
              <a:t>Initial Feedback</a:t>
            </a:r>
            <a:endParaRPr lang="en-US" sz="1900"/>
          </a:p>
          <a:p>
            <a:pPr lvl="1"/>
            <a:r>
              <a:rPr lang="en-US" sz="1600">
                <a:latin typeface="Verdana"/>
                <a:ea typeface="Verdana"/>
              </a:rPr>
              <a:t>No major vulnerabilities found. The initial scan found a solid baseline with only one minor, but necessary, action item. </a:t>
            </a:r>
            <a:endParaRPr lang="en-US" sz="1600"/>
          </a:p>
          <a:p>
            <a:r>
              <a:rPr lang="en-US" sz="1900">
                <a:latin typeface="Verdana"/>
                <a:ea typeface="Verdana"/>
              </a:rPr>
              <a:t>Main Action Item</a:t>
            </a:r>
            <a:endParaRPr lang="en-US" sz="1900"/>
          </a:p>
          <a:p>
            <a:pPr lvl="1"/>
            <a:r>
              <a:rPr lang="en-US" sz="1600">
                <a:latin typeface="Verdana"/>
                <a:ea typeface="Verdana"/>
              </a:rPr>
              <a:t>Reconfigure the deployment environment to run Docker containers without root privileges. </a:t>
            </a:r>
          </a:p>
          <a:p>
            <a:r>
              <a:rPr lang="en-US" sz="1900">
                <a:latin typeface="Verdana"/>
                <a:ea typeface="Verdana"/>
              </a:rPr>
              <a:t>Why is rootless Docker needed?</a:t>
            </a:r>
            <a:endParaRPr lang="en-US" sz="1900"/>
          </a:p>
          <a:p>
            <a:pPr lvl="1"/>
            <a:r>
              <a:rPr lang="en-US" sz="1600">
                <a:latin typeface="Verdana"/>
                <a:ea typeface="Verdana"/>
              </a:rPr>
              <a:t>It prevents Privilege Escalation. Rootless Docker runs containers without admin privileges. If a container is ever breached, the host server remains protected.</a:t>
            </a:r>
            <a:endParaRPr lang="en-US" sz="1600"/>
          </a:p>
          <a:p>
            <a:r>
              <a:rPr lang="en-US" sz="1900">
                <a:latin typeface="Verdana"/>
                <a:ea typeface="Verdana"/>
              </a:rPr>
              <a:t>Solution</a:t>
            </a:r>
            <a:endParaRPr lang="en-US" sz="1900"/>
          </a:p>
          <a:p>
            <a:pPr lvl="1"/>
            <a:r>
              <a:rPr lang="en-US" sz="1600">
                <a:latin typeface="Verdana"/>
                <a:ea typeface="Verdana"/>
              </a:rPr>
              <a:t>Update the project's </a:t>
            </a:r>
            <a:r>
              <a:rPr lang="en-US" sz="1600" err="1">
                <a:latin typeface="Verdana"/>
                <a:ea typeface="Verdana"/>
              </a:rPr>
              <a:t>Dockerfile</a:t>
            </a:r>
            <a:r>
              <a:rPr lang="en-US" sz="1600">
                <a:latin typeface="Verdana"/>
                <a:ea typeface="Verdana"/>
              </a:rPr>
              <a:t> to create a dedicated, unprivileged user instead of relying on the default superuser.</a:t>
            </a:r>
            <a:endParaRPr lang="en-US" sz="1600"/>
          </a:p>
          <a:p>
            <a:endParaRPr lang="en-US" sz="2000"/>
          </a:p>
        </p:txBody>
      </p:sp>
      <p:pic>
        <p:nvPicPr>
          <p:cNvPr id="7" name="Picture 6" descr="A screen shot of a computer&#10;&#10;AI-generated content may be incorrect.">
            <a:extLst>
              <a:ext uri="{FF2B5EF4-FFF2-40B4-BE49-F238E27FC236}">
                <a16:creationId xmlns:a16="http://schemas.microsoft.com/office/drawing/2014/main" id="{38803B46-DAEE-9586-F7EC-2832074EFB55}"/>
              </a:ext>
            </a:extLst>
          </p:cNvPr>
          <p:cNvPicPr>
            <a:picLocks noChangeAspect="1"/>
          </p:cNvPicPr>
          <p:nvPr/>
        </p:nvPicPr>
        <p:blipFill>
          <a:blip r:embed="rId3"/>
          <a:stretch>
            <a:fillRect/>
          </a:stretch>
        </p:blipFill>
        <p:spPr>
          <a:xfrm>
            <a:off x="6374083" y="1713686"/>
            <a:ext cx="2573609" cy="2148236"/>
          </a:xfrm>
          <a:prstGeom prst="rect">
            <a:avLst/>
          </a:prstGeom>
        </p:spPr>
      </p:pic>
      <p:pic>
        <p:nvPicPr>
          <p:cNvPr id="8" name="Picture 7" descr="A diagram of a server&#10;&#10;AI-generated content may be incorrect.">
            <a:extLst>
              <a:ext uri="{FF2B5EF4-FFF2-40B4-BE49-F238E27FC236}">
                <a16:creationId xmlns:a16="http://schemas.microsoft.com/office/drawing/2014/main" id="{E525085F-0F36-42D1-02C8-C94445CD5241}"/>
              </a:ext>
            </a:extLst>
          </p:cNvPr>
          <p:cNvPicPr>
            <a:picLocks noChangeAspect="1"/>
          </p:cNvPicPr>
          <p:nvPr/>
        </p:nvPicPr>
        <p:blipFill>
          <a:blip r:embed="rId4"/>
          <a:stretch>
            <a:fillRect/>
          </a:stretch>
        </p:blipFill>
        <p:spPr>
          <a:xfrm>
            <a:off x="6372457" y="4112709"/>
            <a:ext cx="2554559" cy="2145216"/>
          </a:xfrm>
          <a:prstGeom prst="rect">
            <a:avLst/>
          </a:prstGeom>
        </p:spPr>
      </p:pic>
    </p:spTree>
    <p:extLst>
      <p:ext uri="{BB962C8B-B14F-4D97-AF65-F5344CB8AC3E}">
        <p14:creationId xmlns:p14="http://schemas.microsoft.com/office/powerpoint/2010/main" val="327873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193F-5CE0-8264-F9A6-444917FD5FC0}"/>
              </a:ext>
            </a:extLst>
          </p:cNvPr>
          <p:cNvSpPr>
            <a:spLocks noGrp="1"/>
          </p:cNvSpPr>
          <p:nvPr>
            <p:ph type="title"/>
          </p:nvPr>
        </p:nvSpPr>
        <p:spPr>
          <a:xfrm>
            <a:off x="628650" y="365126"/>
            <a:ext cx="7886700" cy="1325563"/>
          </a:xfrm>
        </p:spPr>
        <p:txBody>
          <a:bodyPr anchor="ctr">
            <a:normAutofit/>
          </a:bodyPr>
          <a:lstStyle/>
          <a:p>
            <a:r>
              <a:rPr lang="en-US"/>
              <a:t>What Was Not Completed</a:t>
            </a:r>
          </a:p>
        </p:txBody>
      </p:sp>
      <p:graphicFrame>
        <p:nvGraphicFramePr>
          <p:cNvPr id="6" name="Content Placeholder 2">
            <a:extLst>
              <a:ext uri="{FF2B5EF4-FFF2-40B4-BE49-F238E27FC236}">
                <a16:creationId xmlns:a16="http://schemas.microsoft.com/office/drawing/2014/main" id="{29F50780-A6EF-E50E-D882-9DA98C2C47C4}"/>
              </a:ext>
            </a:extLst>
          </p:cNvPr>
          <p:cNvGraphicFramePr>
            <a:graphicFrameLocks noGrp="1"/>
          </p:cNvGraphicFramePr>
          <p:nvPr>
            <p:ph sz="half" idx="2"/>
            <p:extLst>
              <p:ext uri="{D42A27DB-BD31-4B8C-83A1-F6EECF244321}">
                <p14:modId xmlns:p14="http://schemas.microsoft.com/office/powerpoint/2010/main" val="3585567266"/>
              </p:ext>
            </p:extLst>
          </p:nvPr>
        </p:nvGraphicFramePr>
        <p:xfrm>
          <a:off x="-299028" y="552201"/>
          <a:ext cx="6487806" cy="5716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 name="Picture 28" descr="Google Cloud - Apps on Google Play">
            <a:extLst>
              <a:ext uri="{FF2B5EF4-FFF2-40B4-BE49-F238E27FC236}">
                <a16:creationId xmlns:a16="http://schemas.microsoft.com/office/drawing/2014/main" id="{5326475F-62E0-4F86-0AF6-AF2EC69E656A}"/>
              </a:ext>
            </a:extLst>
          </p:cNvPr>
          <p:cNvPicPr>
            <a:picLocks noChangeAspect="1"/>
          </p:cNvPicPr>
          <p:nvPr/>
        </p:nvPicPr>
        <p:blipFill>
          <a:blip r:embed="rId7"/>
          <a:stretch>
            <a:fillRect/>
          </a:stretch>
        </p:blipFill>
        <p:spPr>
          <a:xfrm>
            <a:off x="6663359" y="4047209"/>
            <a:ext cx="1972283" cy="1962556"/>
          </a:xfrm>
          <a:prstGeom prst="rect">
            <a:avLst/>
          </a:prstGeom>
        </p:spPr>
      </p:pic>
      <p:pic>
        <p:nvPicPr>
          <p:cNvPr id="30" name="Picture 29" descr="Amazon Web Services Logo, symbol, meaning, history, PNG, brand">
            <a:extLst>
              <a:ext uri="{FF2B5EF4-FFF2-40B4-BE49-F238E27FC236}">
                <a16:creationId xmlns:a16="http://schemas.microsoft.com/office/drawing/2014/main" id="{7D25CBED-30C1-02A2-5E6B-F15BB7CA9AB8}"/>
              </a:ext>
            </a:extLst>
          </p:cNvPr>
          <p:cNvPicPr>
            <a:picLocks noChangeAspect="1"/>
          </p:cNvPicPr>
          <p:nvPr/>
        </p:nvPicPr>
        <p:blipFill>
          <a:blip r:embed="rId8"/>
          <a:stretch>
            <a:fillRect/>
          </a:stretch>
        </p:blipFill>
        <p:spPr>
          <a:xfrm>
            <a:off x="5865778" y="1663426"/>
            <a:ext cx="3122582" cy="1770438"/>
          </a:xfrm>
          <a:prstGeom prst="rect">
            <a:avLst/>
          </a:prstGeom>
        </p:spPr>
      </p:pic>
    </p:spTree>
    <p:extLst>
      <p:ext uri="{BB962C8B-B14F-4D97-AF65-F5344CB8AC3E}">
        <p14:creationId xmlns:p14="http://schemas.microsoft.com/office/powerpoint/2010/main" val="3575015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38D6-B3FA-F051-4436-B6600343D58D}"/>
              </a:ext>
            </a:extLst>
          </p:cNvPr>
          <p:cNvSpPr>
            <a:spLocks noGrp="1"/>
          </p:cNvSpPr>
          <p:nvPr>
            <p:ph type="title"/>
          </p:nvPr>
        </p:nvSpPr>
        <p:spPr/>
        <p:txBody>
          <a:bodyPr/>
          <a:lstStyle/>
          <a:p>
            <a:r>
              <a:rPr lang="en-US"/>
              <a:t>Contributions – EJ Jones </a:t>
            </a:r>
          </a:p>
        </p:txBody>
      </p:sp>
      <p:sp>
        <p:nvSpPr>
          <p:cNvPr id="3" name="Content Placeholder 2">
            <a:extLst>
              <a:ext uri="{FF2B5EF4-FFF2-40B4-BE49-F238E27FC236}">
                <a16:creationId xmlns:a16="http://schemas.microsoft.com/office/drawing/2014/main" id="{1CAF2A8C-65F9-C1AF-CD40-6AFA4A19355F}"/>
              </a:ext>
            </a:extLst>
          </p:cNvPr>
          <p:cNvSpPr>
            <a:spLocks noGrp="1"/>
          </p:cNvSpPr>
          <p:nvPr>
            <p:ph idx="1"/>
          </p:nvPr>
        </p:nvSpPr>
        <p:spPr>
          <a:xfrm>
            <a:off x="628650" y="1825624"/>
            <a:ext cx="6116279" cy="4722660"/>
          </a:xfrm>
        </p:spPr>
        <p:txBody>
          <a:bodyPr vert="horz" lIns="91440" tIns="45720" rIns="91440" bIns="45720" rtlCol="0" anchor="t">
            <a:normAutofit/>
          </a:bodyPr>
          <a:lstStyle/>
          <a:p>
            <a:r>
              <a:rPr lang="en-US" sz="1900">
                <a:latin typeface="Verdana"/>
                <a:ea typeface="Verdana"/>
              </a:rPr>
              <a:t>Created Admin Login Page</a:t>
            </a:r>
          </a:p>
          <a:p>
            <a:pPr lvl="1"/>
            <a:r>
              <a:rPr lang="en-US" sz="1600">
                <a:latin typeface="Verdana"/>
                <a:ea typeface="Verdana"/>
              </a:rPr>
              <a:t>Used for admin authentication for access to the admin dashboard</a:t>
            </a:r>
          </a:p>
          <a:p>
            <a:pPr lvl="1"/>
            <a:r>
              <a:rPr lang="en-US" sz="1600">
                <a:latin typeface="Verdana"/>
                <a:ea typeface="Verdana"/>
              </a:rPr>
              <a:t>Provides security between the </a:t>
            </a:r>
            <a:r>
              <a:rPr lang="en-US" sz="1600" err="1">
                <a:latin typeface="Verdana"/>
                <a:ea typeface="Verdana"/>
              </a:rPr>
              <a:t>Insighter’s</a:t>
            </a:r>
            <a:r>
              <a:rPr lang="en-US" sz="1600">
                <a:latin typeface="Verdana"/>
                <a:ea typeface="Verdana"/>
              </a:rPr>
              <a:t> Inc client view and the admin dashboard</a:t>
            </a:r>
          </a:p>
          <a:p>
            <a:r>
              <a:rPr lang="en-US" sz="1900">
                <a:latin typeface="Verdana"/>
                <a:ea typeface="Verdana"/>
              </a:rPr>
              <a:t>Implemented Rootless </a:t>
            </a:r>
            <a:r>
              <a:rPr lang="en-US" sz="1900" err="1">
                <a:latin typeface="Verdana"/>
                <a:ea typeface="Verdana"/>
              </a:rPr>
              <a:t>Dockerfile</a:t>
            </a:r>
            <a:endParaRPr lang="en-US" sz="1900">
              <a:latin typeface="Verdana"/>
              <a:ea typeface="Verdana"/>
            </a:endParaRPr>
          </a:p>
          <a:p>
            <a:pPr lvl="1"/>
            <a:r>
              <a:rPr lang="en-US" sz="1600">
                <a:latin typeface="Verdana"/>
                <a:ea typeface="Verdana"/>
              </a:rPr>
              <a:t>Created an </a:t>
            </a:r>
            <a:r>
              <a:rPr lang="en-US" sz="1600" err="1">
                <a:latin typeface="Verdana"/>
                <a:ea typeface="Verdana"/>
              </a:rPr>
              <a:t>appuser</a:t>
            </a:r>
            <a:r>
              <a:rPr lang="en-US" sz="1600">
                <a:latin typeface="Verdana"/>
                <a:ea typeface="Verdana"/>
              </a:rPr>
              <a:t> and group to avoid running the app as a root user (Security)</a:t>
            </a:r>
            <a:endParaRPr lang="en-US" sz="1600"/>
          </a:p>
          <a:p>
            <a:r>
              <a:rPr lang="en-US" sz="1900">
                <a:latin typeface="Verdana"/>
                <a:ea typeface="Verdana"/>
              </a:rPr>
              <a:t>Configured </a:t>
            </a:r>
            <a:r>
              <a:rPr lang="en-US" sz="1900" err="1">
                <a:latin typeface="Verdana"/>
                <a:ea typeface="Verdana"/>
              </a:rPr>
              <a:t>cloudbuild.yaml</a:t>
            </a:r>
            <a:r>
              <a:rPr lang="en-US" sz="1900">
                <a:latin typeface="Verdana"/>
                <a:ea typeface="Verdana"/>
              </a:rPr>
              <a:t> and production.py files</a:t>
            </a:r>
          </a:p>
          <a:p>
            <a:pPr lvl="1"/>
            <a:r>
              <a:rPr lang="en-US" sz="1600">
                <a:latin typeface="Verdana"/>
                <a:ea typeface="Verdana"/>
              </a:rPr>
              <a:t>Used for CI/CD using Google Cloud Run (Implemented during Sprint 2)</a:t>
            </a:r>
          </a:p>
          <a:p>
            <a:pPr lvl="1"/>
            <a:endParaRPr lang="en-US"/>
          </a:p>
          <a:p>
            <a:pPr lvl="1"/>
            <a:endParaRPr lang="en-US"/>
          </a:p>
          <a:p>
            <a:pPr lvl="1"/>
            <a:endParaRPr lang="en-US"/>
          </a:p>
        </p:txBody>
      </p:sp>
      <p:pic>
        <p:nvPicPr>
          <p:cNvPr id="4" name="Picture 3">
            <a:extLst>
              <a:ext uri="{FF2B5EF4-FFF2-40B4-BE49-F238E27FC236}">
                <a16:creationId xmlns:a16="http://schemas.microsoft.com/office/drawing/2014/main" id="{0976E1D4-63B2-3886-674F-5C20C1B887A8}"/>
              </a:ext>
            </a:extLst>
          </p:cNvPr>
          <p:cNvPicPr>
            <a:picLocks noChangeAspect="1"/>
          </p:cNvPicPr>
          <p:nvPr/>
        </p:nvPicPr>
        <p:blipFill>
          <a:blip r:embed="rId2"/>
          <a:stretch>
            <a:fillRect/>
          </a:stretch>
        </p:blipFill>
        <p:spPr>
          <a:xfrm>
            <a:off x="7140421" y="1367727"/>
            <a:ext cx="1752474" cy="1777042"/>
          </a:xfrm>
          <a:prstGeom prst="rect">
            <a:avLst/>
          </a:prstGeom>
        </p:spPr>
      </p:pic>
      <p:pic>
        <p:nvPicPr>
          <p:cNvPr id="5" name="Picture 4" descr="GitHub - syslogic/cloudbuild-android: Android Builder Image">
            <a:extLst>
              <a:ext uri="{FF2B5EF4-FFF2-40B4-BE49-F238E27FC236}">
                <a16:creationId xmlns:a16="http://schemas.microsoft.com/office/drawing/2014/main" id="{5D81CB72-1F72-DAAC-2069-9C95094679D2}"/>
              </a:ext>
            </a:extLst>
          </p:cNvPr>
          <p:cNvPicPr>
            <a:picLocks noChangeAspect="1"/>
          </p:cNvPicPr>
          <p:nvPr/>
        </p:nvPicPr>
        <p:blipFill>
          <a:blip r:embed="rId3"/>
          <a:stretch>
            <a:fillRect/>
          </a:stretch>
        </p:blipFill>
        <p:spPr>
          <a:xfrm>
            <a:off x="6962943" y="3429000"/>
            <a:ext cx="1867984" cy="1636776"/>
          </a:xfrm>
          <a:prstGeom prst="rect">
            <a:avLst/>
          </a:prstGeom>
        </p:spPr>
      </p:pic>
    </p:spTree>
    <p:extLst>
      <p:ext uri="{BB962C8B-B14F-4D97-AF65-F5344CB8AC3E}">
        <p14:creationId xmlns:p14="http://schemas.microsoft.com/office/powerpoint/2010/main" val="3524431381"/>
      </p:ext>
    </p:extLst>
  </p:cSld>
  <p:clrMapOvr>
    <a:masterClrMapping/>
  </p:clrMapOvr>
</p:sld>
</file>

<file path=ppt/theme/theme1.xml><?xml version="1.0" encoding="utf-8"?>
<a:theme xmlns:a="http://schemas.openxmlformats.org/drawingml/2006/main" name="Office Theme">
  <a:themeElements>
    <a:clrScheme name="UA Theme Color 1">
      <a:dk1>
        <a:srgbClr val="000000"/>
      </a:dk1>
      <a:lt1>
        <a:srgbClr val="FFFFFF"/>
      </a:lt1>
      <a:dk2>
        <a:srgbClr val="990000"/>
      </a:dk2>
      <a:lt2>
        <a:srgbClr val="EAEAEA"/>
      </a:lt2>
      <a:accent1>
        <a:srgbClr val="941100"/>
      </a:accent1>
      <a:accent2>
        <a:srgbClr val="D00001"/>
      </a:accent2>
      <a:accent3>
        <a:srgbClr val="FF0002"/>
      </a:accent3>
      <a:accent4>
        <a:srgbClr val="FF5959"/>
      </a:accent4>
      <a:accent5>
        <a:srgbClr val="FF8074"/>
      </a:accent5>
      <a:accent6>
        <a:srgbClr val="FFA087"/>
      </a:accent6>
      <a:hlink>
        <a:srgbClr val="A9A9A9"/>
      </a:hlink>
      <a:folHlink>
        <a:srgbClr val="D5D5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3D6DA8FF4A9F44A64157A8237830D1" ma:contentTypeVersion="12" ma:contentTypeDescription="Create a new document." ma:contentTypeScope="" ma:versionID="683f8cd4294141157e8500d1e3dcd9e6">
  <xsd:schema xmlns:xsd="http://www.w3.org/2001/XMLSchema" xmlns:xs="http://www.w3.org/2001/XMLSchema" xmlns:p="http://schemas.microsoft.com/office/2006/metadata/properties" xmlns:ns3="4487dc24-d7e0-446e-b6b8-721a2afdd754" targetNamespace="http://schemas.microsoft.com/office/2006/metadata/properties" ma:root="true" ma:fieldsID="67ac6c51ed2a5a439fe15fff09e6593c" ns3:_="">
    <xsd:import namespace="4487dc24-d7e0-446e-b6b8-721a2afdd75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element ref="ns3:_activity"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7dc24-d7e0-446e-b6b8-721a2afdd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_activity" ma:index="16" nillable="true" ma:displayName="_activity" ma:hidden="true" ma:internalName="_activity">
      <xsd:simpleType>
        <xsd:restriction base="dms:Note"/>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487dc24-d7e0-446e-b6b8-721a2afdd754" xsi:nil="true"/>
  </documentManagement>
</p:properties>
</file>

<file path=customXml/itemProps1.xml><?xml version="1.0" encoding="utf-8"?>
<ds:datastoreItem xmlns:ds="http://schemas.openxmlformats.org/officeDocument/2006/customXml" ds:itemID="{F272B6EF-BA94-472C-9B73-14FC888B2FEE}">
  <ds:schemaRefs>
    <ds:schemaRef ds:uri="4487dc24-d7e0-446e-b6b8-721a2afdd7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0DE6BA-6878-469A-94D8-BEBD24BA41D9}">
  <ds:schemaRefs>
    <ds:schemaRef ds:uri="http://schemas.microsoft.com/sharepoint/v3/contenttype/forms"/>
  </ds:schemaRefs>
</ds:datastoreItem>
</file>

<file path=customXml/itemProps3.xml><?xml version="1.0" encoding="utf-8"?>
<ds:datastoreItem xmlns:ds="http://schemas.openxmlformats.org/officeDocument/2006/customXml" ds:itemID="{752B0DC0-DC01-429B-8568-CDB49B3DD967}">
  <ds:schemaRefs>
    <ds:schemaRef ds:uri="http://purl.org/dc/dcmitype/"/>
    <ds:schemaRef ds:uri="http://purl.org/dc/elements/1.1/"/>
    <ds:schemaRef ds:uri="http://www.w3.org/XML/1998/namespace"/>
    <ds:schemaRef ds:uri="http://schemas.microsoft.com/office/2006/metadata/properties"/>
    <ds:schemaRef ds:uri="http://schemas.microsoft.com/office/2006/documentManagement/types"/>
    <ds:schemaRef ds:uri="http://purl.org/dc/terms/"/>
    <ds:schemaRef ds:uri="4487dc24-d7e0-446e-b6b8-721a2afdd754"/>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30</TotalTime>
  <Words>1196</Words>
  <Application>Microsoft Office PowerPoint</Application>
  <PresentationFormat>On-screen Show (4:3)</PresentationFormat>
  <Paragraphs>114</Paragraphs>
  <Slides>15</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Georgia</vt:lpstr>
      <vt:lpstr>Verdana</vt:lpstr>
      <vt:lpstr>Office Theme</vt:lpstr>
      <vt:lpstr>PowerPoint Presentation</vt:lpstr>
      <vt:lpstr>Project Workflow and Focus</vt:lpstr>
      <vt:lpstr>Prioritized Sprint Goals</vt:lpstr>
      <vt:lpstr>Sprint Achievements &amp; Sponsor Feedback</vt:lpstr>
      <vt:lpstr>Project Backlog</vt:lpstr>
      <vt:lpstr>Sprint Backlog</vt:lpstr>
      <vt:lpstr>Cyber Assessment</vt:lpstr>
      <vt:lpstr>What Was Not Completed</vt:lpstr>
      <vt:lpstr>Contributions – EJ Jones </vt:lpstr>
      <vt:lpstr>Contributions – Keegan Doyle</vt:lpstr>
      <vt:lpstr>Contributions – Tyler Bish</vt:lpstr>
      <vt:lpstr>Contributions – Ayush Singh</vt:lpstr>
      <vt:lpstr>AI Integration</vt:lpstr>
      <vt:lpstr>Demo</vt:lpstr>
      <vt:lpstr>Functionality Demonstration – Video (For Website and Future Viewing)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dc:creator>
  <cp:lastModifiedBy>Keegan Doyle</cp:lastModifiedBy>
  <cp:revision>4</cp:revision>
  <cp:lastPrinted>2017-01-27T00:08:29Z</cp:lastPrinted>
  <dcterms:created xsi:type="dcterms:W3CDTF">2016-10-09T01:50:25Z</dcterms:created>
  <dcterms:modified xsi:type="dcterms:W3CDTF">2026-02-24T00:28:27Z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0x0101002B3D6DA8FF4A9F44A64157A8237830D1</vt:lpwstr>
  </property>
</Properties>
</file>